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3" r:id="rId10"/>
    <p:sldId id="262" r:id="rId11"/>
    <p:sldId id="264" r:id="rId12"/>
    <p:sldId id="265" r:id="rId13"/>
    <p:sldId id="266" r:id="rId14"/>
    <p:sldId id="278"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y Schinkel" userId="94fc7789-a7d5-4b1d-938e-e66c78efd1ae" providerId="ADAL" clId="{C3071518-CADD-4E92-9A1F-1366A9B9A7A3}"/>
    <pc:docChg chg="modSld">
      <pc:chgData name="Janny Schinkel" userId="94fc7789-a7d5-4b1d-938e-e66c78efd1ae" providerId="ADAL" clId="{C3071518-CADD-4E92-9A1F-1366A9B9A7A3}" dt="2023-05-24T10:02:29.629" v="16" actId="20577"/>
      <pc:docMkLst>
        <pc:docMk/>
      </pc:docMkLst>
      <pc:sldChg chg="modSp mod">
        <pc:chgData name="Janny Schinkel" userId="94fc7789-a7d5-4b1d-938e-e66c78efd1ae" providerId="ADAL" clId="{C3071518-CADD-4E92-9A1F-1366A9B9A7A3}" dt="2023-05-24T10:02:29.629" v="16" actId="20577"/>
        <pc:sldMkLst>
          <pc:docMk/>
          <pc:sldMk cId="1636968416" sldId="260"/>
        </pc:sldMkLst>
        <pc:spChg chg="mod">
          <ac:chgData name="Janny Schinkel" userId="94fc7789-a7d5-4b1d-938e-e66c78efd1ae" providerId="ADAL" clId="{C3071518-CADD-4E92-9A1F-1366A9B9A7A3}" dt="2023-05-24T10:02:29.629" v="16" actId="20577"/>
          <ac:spMkLst>
            <pc:docMk/>
            <pc:sldMk cId="1636968416" sldId="260"/>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5A8BB16-C6D5-4612-9FF4-3556D816DD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0EA74AE-7B5C-4671-8B59-4971B2C06429}">
      <dgm:prSet/>
      <dgm:spPr/>
      <dgm:t>
        <a:bodyPr/>
        <a:lstStyle/>
        <a:p>
          <a:r>
            <a:rPr lang="nl-NL"/>
            <a:t>Indicatie: wordt gegeven voor het voorkomen van een insult.</a:t>
          </a:r>
          <a:endParaRPr lang="en-US"/>
        </a:p>
      </dgm:t>
    </dgm:pt>
    <dgm:pt modelId="{50108FF5-F555-45C3-BAAA-68B7B7D97EED}" type="parTrans" cxnId="{282CEED6-51A3-4FFF-A4BE-8D02CCA2392E}">
      <dgm:prSet/>
      <dgm:spPr/>
      <dgm:t>
        <a:bodyPr/>
        <a:lstStyle/>
        <a:p>
          <a:endParaRPr lang="en-US"/>
        </a:p>
      </dgm:t>
    </dgm:pt>
    <dgm:pt modelId="{D870B544-441E-40D4-A19E-1E2C09ABE49E}" type="sibTrans" cxnId="{282CEED6-51A3-4FFF-A4BE-8D02CCA2392E}">
      <dgm:prSet/>
      <dgm:spPr/>
      <dgm:t>
        <a:bodyPr/>
        <a:lstStyle/>
        <a:p>
          <a:endParaRPr lang="en-US"/>
        </a:p>
      </dgm:t>
    </dgm:pt>
    <dgm:pt modelId="{6CD2376F-9D42-4CA0-B01E-A3F2F001C800}">
      <dgm:prSet/>
      <dgm:spPr/>
      <dgm:t>
        <a:bodyPr/>
        <a:lstStyle/>
        <a:p>
          <a:r>
            <a:rPr lang="nl-NL"/>
            <a:t>Dosering:  Vaak m.b.v. bepalingen in het bloed. Er moet een minimale maar werkzame dosering zijn.</a:t>
          </a:r>
          <a:endParaRPr lang="en-US"/>
        </a:p>
      </dgm:t>
    </dgm:pt>
    <dgm:pt modelId="{FD4EA286-58BF-4B2C-95D7-27C96434CEBF}" type="parTrans" cxnId="{4DEF2E9B-2D6E-4383-BD65-C052F5D50A1B}">
      <dgm:prSet/>
      <dgm:spPr/>
      <dgm:t>
        <a:bodyPr/>
        <a:lstStyle/>
        <a:p>
          <a:endParaRPr lang="en-US"/>
        </a:p>
      </dgm:t>
    </dgm:pt>
    <dgm:pt modelId="{092C1FDF-2218-40D9-BD97-AE001745BEDC}" type="sibTrans" cxnId="{4DEF2E9B-2D6E-4383-BD65-C052F5D50A1B}">
      <dgm:prSet/>
      <dgm:spPr/>
      <dgm:t>
        <a:bodyPr/>
        <a:lstStyle/>
        <a:p>
          <a:endParaRPr lang="en-US"/>
        </a:p>
      </dgm:t>
    </dgm:pt>
    <dgm:pt modelId="{554DB956-69EC-4980-AE05-EDC4B73BC8AB}">
      <dgm:prSet/>
      <dgm:spPr/>
      <dgm:t>
        <a:bodyPr/>
        <a:lstStyle/>
        <a:p>
          <a:r>
            <a:rPr lang="nl-NL"/>
            <a:t>Bijwerking:  Sufheid, Verwardheid, Anorexie, Leverfunctiestoornissen</a:t>
          </a:r>
          <a:endParaRPr lang="en-US"/>
        </a:p>
      </dgm:t>
    </dgm:pt>
    <dgm:pt modelId="{B8D43A01-4FF4-4126-99EE-6631132329EA}" type="parTrans" cxnId="{F1F25583-886C-41BB-A9B9-8E27FD0E0546}">
      <dgm:prSet/>
      <dgm:spPr/>
      <dgm:t>
        <a:bodyPr/>
        <a:lstStyle/>
        <a:p>
          <a:endParaRPr lang="en-US"/>
        </a:p>
      </dgm:t>
    </dgm:pt>
    <dgm:pt modelId="{C5CAEA84-4E4D-463A-8C8F-6E3615F144F1}" type="sibTrans" cxnId="{F1F25583-886C-41BB-A9B9-8E27FD0E0546}">
      <dgm:prSet/>
      <dgm:spPr/>
      <dgm:t>
        <a:bodyPr/>
        <a:lstStyle/>
        <a:p>
          <a:endParaRPr lang="en-US"/>
        </a:p>
      </dgm:t>
    </dgm:pt>
    <dgm:pt modelId="{1757A811-DFAA-429C-993A-3558BA93B96D}">
      <dgm:prSet/>
      <dgm:spPr/>
      <dgm:t>
        <a:bodyPr/>
        <a:lstStyle/>
        <a:p>
          <a:r>
            <a:rPr lang="nl-NL"/>
            <a:t>Voorbeeld: Depakine (Valproïnezuur), Diphantoïne (fenytoïne), Keppra (levetiracetam)</a:t>
          </a:r>
          <a:endParaRPr lang="en-US"/>
        </a:p>
      </dgm:t>
    </dgm:pt>
    <dgm:pt modelId="{874D3606-AD58-42B7-AE41-41966DEE5D06}" type="parTrans" cxnId="{CA1AD9B0-9256-41D3-82E7-07264F25989A}">
      <dgm:prSet/>
      <dgm:spPr/>
      <dgm:t>
        <a:bodyPr/>
        <a:lstStyle/>
        <a:p>
          <a:endParaRPr lang="en-US"/>
        </a:p>
      </dgm:t>
    </dgm:pt>
    <dgm:pt modelId="{3CA7BE88-27CB-4840-9810-3042C8A49632}" type="sibTrans" cxnId="{CA1AD9B0-9256-41D3-82E7-07264F25989A}">
      <dgm:prSet/>
      <dgm:spPr/>
      <dgm:t>
        <a:bodyPr/>
        <a:lstStyle/>
        <a:p>
          <a:endParaRPr lang="en-US"/>
        </a:p>
      </dgm:t>
    </dgm:pt>
    <dgm:pt modelId="{AABA1252-82F4-4B4C-92F6-CB20EF1A2C42}" type="pres">
      <dgm:prSet presAssocID="{45A8BB16-C6D5-4612-9FF4-3556D816DD6A}" presName="root" presStyleCnt="0">
        <dgm:presLayoutVars>
          <dgm:dir/>
          <dgm:resizeHandles val="exact"/>
        </dgm:presLayoutVars>
      </dgm:prSet>
      <dgm:spPr/>
    </dgm:pt>
    <dgm:pt modelId="{EE72DEF0-1FC1-4704-849C-9C6429027776}" type="pres">
      <dgm:prSet presAssocID="{70EA74AE-7B5C-4671-8B59-4971B2C06429}" presName="compNode" presStyleCnt="0"/>
      <dgm:spPr/>
    </dgm:pt>
    <dgm:pt modelId="{4F411F7B-4894-41C0-A931-D60CEFD52647}" type="pres">
      <dgm:prSet presAssocID="{70EA74AE-7B5C-4671-8B59-4971B2C06429}" presName="bgRect" presStyleLbl="bgShp" presStyleIdx="0" presStyleCnt="4"/>
      <dgm:spPr/>
    </dgm:pt>
    <dgm:pt modelId="{5CBC6FD3-E7D3-4402-BC49-AF3A804DD0D6}" type="pres">
      <dgm:prSet presAssocID="{70EA74AE-7B5C-4671-8B59-4971B2C0642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 Sign"/>
        </a:ext>
      </dgm:extLst>
    </dgm:pt>
    <dgm:pt modelId="{AB5CBBC4-D4F7-4783-8E17-C497A4CF5F28}" type="pres">
      <dgm:prSet presAssocID="{70EA74AE-7B5C-4671-8B59-4971B2C06429}" presName="spaceRect" presStyleCnt="0"/>
      <dgm:spPr/>
    </dgm:pt>
    <dgm:pt modelId="{6C62A258-6640-4AF0-A538-2AB806335A6F}" type="pres">
      <dgm:prSet presAssocID="{70EA74AE-7B5C-4671-8B59-4971B2C06429}" presName="parTx" presStyleLbl="revTx" presStyleIdx="0" presStyleCnt="4">
        <dgm:presLayoutVars>
          <dgm:chMax val="0"/>
          <dgm:chPref val="0"/>
        </dgm:presLayoutVars>
      </dgm:prSet>
      <dgm:spPr/>
    </dgm:pt>
    <dgm:pt modelId="{136A8D12-FCDE-4F2F-B9E0-63B148D4EDE0}" type="pres">
      <dgm:prSet presAssocID="{D870B544-441E-40D4-A19E-1E2C09ABE49E}" presName="sibTrans" presStyleCnt="0"/>
      <dgm:spPr/>
    </dgm:pt>
    <dgm:pt modelId="{84DB557C-4DDC-4DE2-9901-14206143E434}" type="pres">
      <dgm:prSet presAssocID="{6CD2376F-9D42-4CA0-B01E-A3F2F001C800}" presName="compNode" presStyleCnt="0"/>
      <dgm:spPr/>
    </dgm:pt>
    <dgm:pt modelId="{E92A0099-1D78-4BD6-95A3-41C590B59595}" type="pres">
      <dgm:prSet presAssocID="{6CD2376F-9D42-4CA0-B01E-A3F2F001C800}" presName="bgRect" presStyleLbl="bgShp" presStyleIdx="1" presStyleCnt="4"/>
      <dgm:spPr/>
    </dgm:pt>
    <dgm:pt modelId="{8D34C92E-C35B-48FF-91A4-D809B463A7DD}" type="pres">
      <dgm:prSet presAssocID="{6CD2376F-9D42-4CA0-B01E-A3F2F001C8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aald"/>
        </a:ext>
      </dgm:extLst>
    </dgm:pt>
    <dgm:pt modelId="{8C122ED0-3230-40DD-B3EB-10E5D4258AA7}" type="pres">
      <dgm:prSet presAssocID="{6CD2376F-9D42-4CA0-B01E-A3F2F001C800}" presName="spaceRect" presStyleCnt="0"/>
      <dgm:spPr/>
    </dgm:pt>
    <dgm:pt modelId="{31A58DDA-6E92-4F7A-9DB7-5CAF7D47F5AC}" type="pres">
      <dgm:prSet presAssocID="{6CD2376F-9D42-4CA0-B01E-A3F2F001C800}" presName="parTx" presStyleLbl="revTx" presStyleIdx="1" presStyleCnt="4">
        <dgm:presLayoutVars>
          <dgm:chMax val="0"/>
          <dgm:chPref val="0"/>
        </dgm:presLayoutVars>
      </dgm:prSet>
      <dgm:spPr/>
    </dgm:pt>
    <dgm:pt modelId="{4637DE38-A00B-4D0B-BD26-3EC5245627EC}" type="pres">
      <dgm:prSet presAssocID="{092C1FDF-2218-40D9-BD97-AE001745BEDC}" presName="sibTrans" presStyleCnt="0"/>
      <dgm:spPr/>
    </dgm:pt>
    <dgm:pt modelId="{4E124900-28F2-4FFA-8F0D-EAFBB449FADC}" type="pres">
      <dgm:prSet presAssocID="{554DB956-69EC-4980-AE05-EDC4B73BC8AB}" presName="compNode" presStyleCnt="0"/>
      <dgm:spPr/>
    </dgm:pt>
    <dgm:pt modelId="{6BC1ECB4-2718-40E8-AD13-E49D86720A2C}" type="pres">
      <dgm:prSet presAssocID="{554DB956-69EC-4980-AE05-EDC4B73BC8AB}" presName="bgRect" presStyleLbl="bgShp" presStyleIdx="2" presStyleCnt="4"/>
      <dgm:spPr/>
    </dgm:pt>
    <dgm:pt modelId="{74C0EB19-CA17-4E50-9EE1-2D1D46B8CDA9}" type="pres">
      <dgm:prSet presAssocID="{554DB956-69EC-4980-AE05-EDC4B73BC8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C5450C63-595F-426A-978E-BF3A8D4693BA}" type="pres">
      <dgm:prSet presAssocID="{554DB956-69EC-4980-AE05-EDC4B73BC8AB}" presName="spaceRect" presStyleCnt="0"/>
      <dgm:spPr/>
    </dgm:pt>
    <dgm:pt modelId="{FC0EFE6D-FAD0-4CFC-B583-8390C326C4F6}" type="pres">
      <dgm:prSet presAssocID="{554DB956-69EC-4980-AE05-EDC4B73BC8AB}" presName="parTx" presStyleLbl="revTx" presStyleIdx="2" presStyleCnt="4">
        <dgm:presLayoutVars>
          <dgm:chMax val="0"/>
          <dgm:chPref val="0"/>
        </dgm:presLayoutVars>
      </dgm:prSet>
      <dgm:spPr/>
    </dgm:pt>
    <dgm:pt modelId="{D383B5A9-C989-46E1-8871-18A444FBE85E}" type="pres">
      <dgm:prSet presAssocID="{C5CAEA84-4E4D-463A-8C8F-6E3615F144F1}" presName="sibTrans" presStyleCnt="0"/>
      <dgm:spPr/>
    </dgm:pt>
    <dgm:pt modelId="{31B0D332-0833-40CB-96CA-83EAB9C73E74}" type="pres">
      <dgm:prSet presAssocID="{1757A811-DFAA-429C-993A-3558BA93B96D}" presName="compNode" presStyleCnt="0"/>
      <dgm:spPr/>
    </dgm:pt>
    <dgm:pt modelId="{91A647FB-FFD7-4BBD-ABD0-511DEE118A51}" type="pres">
      <dgm:prSet presAssocID="{1757A811-DFAA-429C-993A-3558BA93B96D}" presName="bgRect" presStyleLbl="bgShp" presStyleIdx="3" presStyleCnt="4"/>
      <dgm:spPr/>
    </dgm:pt>
    <dgm:pt modelId="{AB65E2DC-14C0-48FA-937F-9BE3DB35E801}" type="pres">
      <dgm:prSet presAssocID="{1757A811-DFAA-429C-993A-3558BA93B9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dcast"/>
        </a:ext>
      </dgm:extLst>
    </dgm:pt>
    <dgm:pt modelId="{D7326B8A-655D-4CEB-98B4-8050489C2DDC}" type="pres">
      <dgm:prSet presAssocID="{1757A811-DFAA-429C-993A-3558BA93B96D}" presName="spaceRect" presStyleCnt="0"/>
      <dgm:spPr/>
    </dgm:pt>
    <dgm:pt modelId="{7665B51A-FAA9-463B-8FF3-83043F8AF5F3}" type="pres">
      <dgm:prSet presAssocID="{1757A811-DFAA-429C-993A-3558BA93B96D}" presName="parTx" presStyleLbl="revTx" presStyleIdx="3" presStyleCnt="4">
        <dgm:presLayoutVars>
          <dgm:chMax val="0"/>
          <dgm:chPref val="0"/>
        </dgm:presLayoutVars>
      </dgm:prSet>
      <dgm:spPr/>
    </dgm:pt>
  </dgm:ptLst>
  <dgm:cxnLst>
    <dgm:cxn modelId="{899CC53F-59CD-4FD5-A0AF-37DEA084EC98}" type="presOf" srcId="{6CD2376F-9D42-4CA0-B01E-A3F2F001C800}" destId="{31A58DDA-6E92-4F7A-9DB7-5CAF7D47F5AC}" srcOrd="0" destOrd="0" presId="urn:microsoft.com/office/officeart/2018/2/layout/IconVerticalSolidList"/>
    <dgm:cxn modelId="{77424760-722D-4B5A-99D6-C3222D840338}" type="presOf" srcId="{70EA74AE-7B5C-4671-8B59-4971B2C06429}" destId="{6C62A258-6640-4AF0-A538-2AB806335A6F}" srcOrd="0" destOrd="0" presId="urn:microsoft.com/office/officeart/2018/2/layout/IconVerticalSolidList"/>
    <dgm:cxn modelId="{850A316F-DFFC-4FF8-9E78-272FAFF6B0C5}" type="presOf" srcId="{554DB956-69EC-4980-AE05-EDC4B73BC8AB}" destId="{FC0EFE6D-FAD0-4CFC-B583-8390C326C4F6}" srcOrd="0" destOrd="0" presId="urn:microsoft.com/office/officeart/2018/2/layout/IconVerticalSolidList"/>
    <dgm:cxn modelId="{F1F25583-886C-41BB-A9B9-8E27FD0E0546}" srcId="{45A8BB16-C6D5-4612-9FF4-3556D816DD6A}" destId="{554DB956-69EC-4980-AE05-EDC4B73BC8AB}" srcOrd="2" destOrd="0" parTransId="{B8D43A01-4FF4-4126-99EE-6631132329EA}" sibTransId="{C5CAEA84-4E4D-463A-8C8F-6E3615F144F1}"/>
    <dgm:cxn modelId="{4DEF2E9B-2D6E-4383-BD65-C052F5D50A1B}" srcId="{45A8BB16-C6D5-4612-9FF4-3556D816DD6A}" destId="{6CD2376F-9D42-4CA0-B01E-A3F2F001C800}" srcOrd="1" destOrd="0" parTransId="{FD4EA286-58BF-4B2C-95D7-27C96434CEBF}" sibTransId="{092C1FDF-2218-40D9-BD97-AE001745BEDC}"/>
    <dgm:cxn modelId="{CA1AD9B0-9256-41D3-82E7-07264F25989A}" srcId="{45A8BB16-C6D5-4612-9FF4-3556D816DD6A}" destId="{1757A811-DFAA-429C-993A-3558BA93B96D}" srcOrd="3" destOrd="0" parTransId="{874D3606-AD58-42B7-AE41-41966DEE5D06}" sibTransId="{3CA7BE88-27CB-4840-9810-3042C8A49632}"/>
    <dgm:cxn modelId="{282CEED6-51A3-4FFF-A4BE-8D02CCA2392E}" srcId="{45A8BB16-C6D5-4612-9FF4-3556D816DD6A}" destId="{70EA74AE-7B5C-4671-8B59-4971B2C06429}" srcOrd="0" destOrd="0" parTransId="{50108FF5-F555-45C3-BAAA-68B7B7D97EED}" sibTransId="{D870B544-441E-40D4-A19E-1E2C09ABE49E}"/>
    <dgm:cxn modelId="{70303CE5-B4D1-4C02-A098-05A01772F0EE}" type="presOf" srcId="{45A8BB16-C6D5-4612-9FF4-3556D816DD6A}" destId="{AABA1252-82F4-4B4C-92F6-CB20EF1A2C42}" srcOrd="0" destOrd="0" presId="urn:microsoft.com/office/officeart/2018/2/layout/IconVerticalSolidList"/>
    <dgm:cxn modelId="{2245B1F3-64DC-43A7-8E8C-09837F40053F}" type="presOf" srcId="{1757A811-DFAA-429C-993A-3558BA93B96D}" destId="{7665B51A-FAA9-463B-8FF3-83043F8AF5F3}" srcOrd="0" destOrd="0" presId="urn:microsoft.com/office/officeart/2018/2/layout/IconVerticalSolidList"/>
    <dgm:cxn modelId="{20A09200-B0D6-480B-ABDB-9875EB89BE8A}" type="presParOf" srcId="{AABA1252-82F4-4B4C-92F6-CB20EF1A2C42}" destId="{EE72DEF0-1FC1-4704-849C-9C6429027776}" srcOrd="0" destOrd="0" presId="urn:microsoft.com/office/officeart/2018/2/layout/IconVerticalSolidList"/>
    <dgm:cxn modelId="{491069E7-485F-4A40-9904-270D92A3B57E}" type="presParOf" srcId="{EE72DEF0-1FC1-4704-849C-9C6429027776}" destId="{4F411F7B-4894-41C0-A931-D60CEFD52647}" srcOrd="0" destOrd="0" presId="urn:microsoft.com/office/officeart/2018/2/layout/IconVerticalSolidList"/>
    <dgm:cxn modelId="{346143D5-0E3F-4C94-8C45-5B33EB2B5DE9}" type="presParOf" srcId="{EE72DEF0-1FC1-4704-849C-9C6429027776}" destId="{5CBC6FD3-E7D3-4402-BC49-AF3A804DD0D6}" srcOrd="1" destOrd="0" presId="urn:microsoft.com/office/officeart/2018/2/layout/IconVerticalSolidList"/>
    <dgm:cxn modelId="{7B63465C-3F0E-4FCC-8A09-FAC6F3F6DA82}" type="presParOf" srcId="{EE72DEF0-1FC1-4704-849C-9C6429027776}" destId="{AB5CBBC4-D4F7-4783-8E17-C497A4CF5F28}" srcOrd="2" destOrd="0" presId="urn:microsoft.com/office/officeart/2018/2/layout/IconVerticalSolidList"/>
    <dgm:cxn modelId="{FCAAD8FE-46E3-42BB-8203-8F3899D470FE}" type="presParOf" srcId="{EE72DEF0-1FC1-4704-849C-9C6429027776}" destId="{6C62A258-6640-4AF0-A538-2AB806335A6F}" srcOrd="3" destOrd="0" presId="urn:microsoft.com/office/officeart/2018/2/layout/IconVerticalSolidList"/>
    <dgm:cxn modelId="{3F060C17-9B75-49B6-98B0-0EB6C52A1E1E}" type="presParOf" srcId="{AABA1252-82F4-4B4C-92F6-CB20EF1A2C42}" destId="{136A8D12-FCDE-4F2F-B9E0-63B148D4EDE0}" srcOrd="1" destOrd="0" presId="urn:microsoft.com/office/officeart/2018/2/layout/IconVerticalSolidList"/>
    <dgm:cxn modelId="{9FE2C018-18CA-49B0-B5CC-1EA3A37A103A}" type="presParOf" srcId="{AABA1252-82F4-4B4C-92F6-CB20EF1A2C42}" destId="{84DB557C-4DDC-4DE2-9901-14206143E434}" srcOrd="2" destOrd="0" presId="urn:microsoft.com/office/officeart/2018/2/layout/IconVerticalSolidList"/>
    <dgm:cxn modelId="{E7A0C103-14F3-400F-B5D1-83E9B6979D63}" type="presParOf" srcId="{84DB557C-4DDC-4DE2-9901-14206143E434}" destId="{E92A0099-1D78-4BD6-95A3-41C590B59595}" srcOrd="0" destOrd="0" presId="urn:microsoft.com/office/officeart/2018/2/layout/IconVerticalSolidList"/>
    <dgm:cxn modelId="{458C2F31-4239-412E-B3D0-A202A4E5EEB2}" type="presParOf" srcId="{84DB557C-4DDC-4DE2-9901-14206143E434}" destId="{8D34C92E-C35B-48FF-91A4-D809B463A7DD}" srcOrd="1" destOrd="0" presId="urn:microsoft.com/office/officeart/2018/2/layout/IconVerticalSolidList"/>
    <dgm:cxn modelId="{06C7DA7D-9B67-410B-8C90-996D50F478C6}" type="presParOf" srcId="{84DB557C-4DDC-4DE2-9901-14206143E434}" destId="{8C122ED0-3230-40DD-B3EB-10E5D4258AA7}" srcOrd="2" destOrd="0" presId="urn:microsoft.com/office/officeart/2018/2/layout/IconVerticalSolidList"/>
    <dgm:cxn modelId="{C84560A0-8C89-4966-94AE-2A0394D56010}" type="presParOf" srcId="{84DB557C-4DDC-4DE2-9901-14206143E434}" destId="{31A58DDA-6E92-4F7A-9DB7-5CAF7D47F5AC}" srcOrd="3" destOrd="0" presId="urn:microsoft.com/office/officeart/2018/2/layout/IconVerticalSolidList"/>
    <dgm:cxn modelId="{952DC4E0-3ADA-490F-B3B9-FB8A88A00932}" type="presParOf" srcId="{AABA1252-82F4-4B4C-92F6-CB20EF1A2C42}" destId="{4637DE38-A00B-4D0B-BD26-3EC5245627EC}" srcOrd="3" destOrd="0" presId="urn:microsoft.com/office/officeart/2018/2/layout/IconVerticalSolidList"/>
    <dgm:cxn modelId="{AC3447D8-840F-413F-BB45-555AFF7710A1}" type="presParOf" srcId="{AABA1252-82F4-4B4C-92F6-CB20EF1A2C42}" destId="{4E124900-28F2-4FFA-8F0D-EAFBB449FADC}" srcOrd="4" destOrd="0" presId="urn:microsoft.com/office/officeart/2018/2/layout/IconVerticalSolidList"/>
    <dgm:cxn modelId="{24E98172-7551-45A2-8177-980CD58CC65E}" type="presParOf" srcId="{4E124900-28F2-4FFA-8F0D-EAFBB449FADC}" destId="{6BC1ECB4-2718-40E8-AD13-E49D86720A2C}" srcOrd="0" destOrd="0" presId="urn:microsoft.com/office/officeart/2018/2/layout/IconVerticalSolidList"/>
    <dgm:cxn modelId="{45A52052-8E36-4FB0-A68A-2FF5AF10DAD8}" type="presParOf" srcId="{4E124900-28F2-4FFA-8F0D-EAFBB449FADC}" destId="{74C0EB19-CA17-4E50-9EE1-2D1D46B8CDA9}" srcOrd="1" destOrd="0" presId="urn:microsoft.com/office/officeart/2018/2/layout/IconVerticalSolidList"/>
    <dgm:cxn modelId="{0C56A7D9-593A-4F2F-8910-8B6658AE376B}" type="presParOf" srcId="{4E124900-28F2-4FFA-8F0D-EAFBB449FADC}" destId="{C5450C63-595F-426A-978E-BF3A8D4693BA}" srcOrd="2" destOrd="0" presId="urn:microsoft.com/office/officeart/2018/2/layout/IconVerticalSolidList"/>
    <dgm:cxn modelId="{3382B7EE-2D05-40CB-BFF1-62907ECBA70F}" type="presParOf" srcId="{4E124900-28F2-4FFA-8F0D-EAFBB449FADC}" destId="{FC0EFE6D-FAD0-4CFC-B583-8390C326C4F6}" srcOrd="3" destOrd="0" presId="urn:microsoft.com/office/officeart/2018/2/layout/IconVerticalSolidList"/>
    <dgm:cxn modelId="{D6F36BC7-2A4E-4D44-9711-E7048F9F4F22}" type="presParOf" srcId="{AABA1252-82F4-4B4C-92F6-CB20EF1A2C42}" destId="{D383B5A9-C989-46E1-8871-18A444FBE85E}" srcOrd="5" destOrd="0" presId="urn:microsoft.com/office/officeart/2018/2/layout/IconVerticalSolidList"/>
    <dgm:cxn modelId="{6F6F0077-6307-40C1-9E55-277F8CB49AD7}" type="presParOf" srcId="{AABA1252-82F4-4B4C-92F6-CB20EF1A2C42}" destId="{31B0D332-0833-40CB-96CA-83EAB9C73E74}" srcOrd="6" destOrd="0" presId="urn:microsoft.com/office/officeart/2018/2/layout/IconVerticalSolidList"/>
    <dgm:cxn modelId="{1C1E602C-5F43-4D52-BF94-7F423A438C20}" type="presParOf" srcId="{31B0D332-0833-40CB-96CA-83EAB9C73E74}" destId="{91A647FB-FFD7-4BBD-ABD0-511DEE118A51}" srcOrd="0" destOrd="0" presId="urn:microsoft.com/office/officeart/2018/2/layout/IconVerticalSolidList"/>
    <dgm:cxn modelId="{92287ED6-3F1F-464E-8928-8A3C038C4656}" type="presParOf" srcId="{31B0D332-0833-40CB-96CA-83EAB9C73E74}" destId="{AB65E2DC-14C0-48FA-937F-9BE3DB35E801}" srcOrd="1" destOrd="0" presId="urn:microsoft.com/office/officeart/2018/2/layout/IconVerticalSolidList"/>
    <dgm:cxn modelId="{888C6430-ABA8-4DB9-B3CE-94CAA242C160}" type="presParOf" srcId="{31B0D332-0833-40CB-96CA-83EAB9C73E74}" destId="{D7326B8A-655D-4CEB-98B4-8050489C2DDC}" srcOrd="2" destOrd="0" presId="urn:microsoft.com/office/officeart/2018/2/layout/IconVerticalSolidList"/>
    <dgm:cxn modelId="{1D44E1A5-B00B-406E-A5BA-435F201735C9}" type="presParOf" srcId="{31B0D332-0833-40CB-96CA-83EAB9C73E74}" destId="{7665B51A-FAA9-463B-8FF3-83043F8AF5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11F7B-4894-41C0-A931-D60CEFD52647}">
      <dsp:nvSpPr>
        <dsp:cNvPr id="0" name=""/>
        <dsp:cNvSpPr/>
      </dsp:nvSpPr>
      <dsp:spPr>
        <a:xfrm>
          <a:off x="0" y="2190"/>
          <a:ext cx="6151562" cy="11099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C6FD3-E7D3-4402-BC49-AF3A804DD0D6}">
      <dsp:nvSpPr>
        <dsp:cNvPr id="0" name=""/>
        <dsp:cNvSpPr/>
      </dsp:nvSpPr>
      <dsp:spPr>
        <a:xfrm>
          <a:off x="335773" y="251938"/>
          <a:ext cx="610496" cy="6104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62A258-6640-4AF0-A538-2AB806335A6F}">
      <dsp:nvSpPr>
        <dsp:cNvPr id="0" name=""/>
        <dsp:cNvSpPr/>
      </dsp:nvSpPr>
      <dsp:spPr>
        <a:xfrm>
          <a:off x="1282042" y="2190"/>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nl-NL" sz="2200" kern="1200"/>
            <a:t>Indicatie: wordt gegeven voor het voorkomen van een insult.</a:t>
          </a:r>
          <a:endParaRPr lang="en-US" sz="2200" kern="1200"/>
        </a:p>
      </dsp:txBody>
      <dsp:txXfrm>
        <a:off x="1282042" y="2190"/>
        <a:ext cx="4869520" cy="1109993"/>
      </dsp:txXfrm>
    </dsp:sp>
    <dsp:sp modelId="{E92A0099-1D78-4BD6-95A3-41C590B59595}">
      <dsp:nvSpPr>
        <dsp:cNvPr id="0" name=""/>
        <dsp:cNvSpPr/>
      </dsp:nvSpPr>
      <dsp:spPr>
        <a:xfrm>
          <a:off x="0" y="1389682"/>
          <a:ext cx="6151562" cy="11099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4C92E-C35B-48FF-91A4-D809B463A7DD}">
      <dsp:nvSpPr>
        <dsp:cNvPr id="0" name=""/>
        <dsp:cNvSpPr/>
      </dsp:nvSpPr>
      <dsp:spPr>
        <a:xfrm>
          <a:off x="335773" y="1639430"/>
          <a:ext cx="610496" cy="610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A58DDA-6E92-4F7A-9DB7-5CAF7D47F5AC}">
      <dsp:nvSpPr>
        <dsp:cNvPr id="0" name=""/>
        <dsp:cNvSpPr/>
      </dsp:nvSpPr>
      <dsp:spPr>
        <a:xfrm>
          <a:off x="1282042" y="1389682"/>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nl-NL" sz="2200" kern="1200"/>
            <a:t>Dosering:  Vaak m.b.v. bepalingen in het bloed. Er moet een minimale maar werkzame dosering zijn.</a:t>
          </a:r>
          <a:endParaRPr lang="en-US" sz="2200" kern="1200"/>
        </a:p>
      </dsp:txBody>
      <dsp:txXfrm>
        <a:off x="1282042" y="1389682"/>
        <a:ext cx="4869520" cy="1109993"/>
      </dsp:txXfrm>
    </dsp:sp>
    <dsp:sp modelId="{6BC1ECB4-2718-40E8-AD13-E49D86720A2C}">
      <dsp:nvSpPr>
        <dsp:cNvPr id="0" name=""/>
        <dsp:cNvSpPr/>
      </dsp:nvSpPr>
      <dsp:spPr>
        <a:xfrm>
          <a:off x="0" y="2777174"/>
          <a:ext cx="6151562" cy="11099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0EB19-CA17-4E50-9EE1-2D1D46B8CDA9}">
      <dsp:nvSpPr>
        <dsp:cNvPr id="0" name=""/>
        <dsp:cNvSpPr/>
      </dsp:nvSpPr>
      <dsp:spPr>
        <a:xfrm>
          <a:off x="335773" y="3026922"/>
          <a:ext cx="610496" cy="6104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0EFE6D-FAD0-4CFC-B583-8390C326C4F6}">
      <dsp:nvSpPr>
        <dsp:cNvPr id="0" name=""/>
        <dsp:cNvSpPr/>
      </dsp:nvSpPr>
      <dsp:spPr>
        <a:xfrm>
          <a:off x="1282042" y="2777174"/>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nl-NL" sz="2200" kern="1200"/>
            <a:t>Bijwerking:  Sufheid, Verwardheid, Anorexie, Leverfunctiestoornissen</a:t>
          </a:r>
          <a:endParaRPr lang="en-US" sz="2200" kern="1200"/>
        </a:p>
      </dsp:txBody>
      <dsp:txXfrm>
        <a:off x="1282042" y="2777174"/>
        <a:ext cx="4869520" cy="1109993"/>
      </dsp:txXfrm>
    </dsp:sp>
    <dsp:sp modelId="{91A647FB-FFD7-4BBD-ABD0-511DEE118A51}">
      <dsp:nvSpPr>
        <dsp:cNvPr id="0" name=""/>
        <dsp:cNvSpPr/>
      </dsp:nvSpPr>
      <dsp:spPr>
        <a:xfrm>
          <a:off x="0" y="4164666"/>
          <a:ext cx="6151562" cy="11099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5E2DC-14C0-48FA-937F-9BE3DB35E801}">
      <dsp:nvSpPr>
        <dsp:cNvPr id="0" name=""/>
        <dsp:cNvSpPr/>
      </dsp:nvSpPr>
      <dsp:spPr>
        <a:xfrm>
          <a:off x="335773" y="4414414"/>
          <a:ext cx="610496" cy="6104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65B51A-FAA9-463B-8FF3-83043F8AF5F3}">
      <dsp:nvSpPr>
        <dsp:cNvPr id="0" name=""/>
        <dsp:cNvSpPr/>
      </dsp:nvSpPr>
      <dsp:spPr>
        <a:xfrm>
          <a:off x="1282042" y="4164666"/>
          <a:ext cx="4869520" cy="1109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74" tIns="117474" rIns="117474" bIns="117474" numCol="1" spcCol="1270" anchor="ctr" anchorCtr="0">
          <a:noAutofit/>
        </a:bodyPr>
        <a:lstStyle/>
        <a:p>
          <a:pPr marL="0" lvl="0" indent="0" algn="l" defTabSz="977900">
            <a:lnSpc>
              <a:spcPct val="90000"/>
            </a:lnSpc>
            <a:spcBef>
              <a:spcPct val="0"/>
            </a:spcBef>
            <a:spcAft>
              <a:spcPct val="35000"/>
            </a:spcAft>
            <a:buNone/>
          </a:pPr>
          <a:r>
            <a:rPr lang="nl-NL" sz="2200" kern="1200"/>
            <a:t>Voorbeeld: Depakine (Valproïnezuur), Diphantoïne (fenytoïne), Keppra (levetiracetam)</a:t>
          </a:r>
          <a:endParaRPr lang="en-US" sz="2200" kern="1200"/>
        </a:p>
      </dsp:txBody>
      <dsp:txXfrm>
        <a:off x="1282042" y="4164666"/>
        <a:ext cx="4869520" cy="11099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200713E4-78B4-4D98-AC3E-D49FE2D884BC}"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39096576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0713E4-78B4-4D98-AC3E-D49FE2D884BC}"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303219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00713E4-78B4-4D98-AC3E-D49FE2D884BC}"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103264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00713E4-78B4-4D98-AC3E-D49FE2D884BC}"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158749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200713E4-78B4-4D98-AC3E-D49FE2D884BC}"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28603749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200713E4-78B4-4D98-AC3E-D49FE2D884BC}" type="datetimeFigureOut">
              <a:rPr lang="en-US" smtClean="0"/>
              <a:t>5/24/2023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276840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583436" y="3143250"/>
            <a:ext cx="4270248" cy="25967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7" name="Date Placeholder 6"/>
          <p:cNvSpPr>
            <a:spLocks noGrp="1"/>
          </p:cNvSpPr>
          <p:nvPr>
            <p:ph type="dt" sz="half" idx="10"/>
          </p:nvPr>
        </p:nvSpPr>
        <p:spPr/>
        <p:txBody>
          <a:bodyPr/>
          <a:lstStyle/>
          <a:p>
            <a:fld id="{200713E4-78B4-4D98-AC3E-D49FE2D884BC}"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6567D-5A2B-4ADB-9F4C-1153FDA389C9}" type="slidenum">
              <a:rPr lang="en-US" smtClean="0"/>
              <a:t>‹nr.›</a:t>
            </a:fld>
            <a:endParaRPr lang="en-US"/>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7422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00713E4-78B4-4D98-AC3E-D49FE2D884BC}"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32512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713E4-78B4-4D98-AC3E-D49FE2D884BC}"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1533673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Date Placeholder 8"/>
          <p:cNvSpPr>
            <a:spLocks noGrp="1"/>
          </p:cNvSpPr>
          <p:nvPr>
            <p:ph type="dt" sz="half" idx="10"/>
          </p:nvPr>
        </p:nvSpPr>
        <p:spPr/>
        <p:txBody>
          <a:bodyPr/>
          <a:lstStyle/>
          <a:p>
            <a:fld id="{200713E4-78B4-4D98-AC3E-D49FE2D884BC}" type="datetimeFigureOut">
              <a:rPr lang="en-US" smtClean="0"/>
              <a:t>5/24/2023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194613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00713E4-78B4-4D98-AC3E-D49FE2D884BC}" type="datetimeFigureOut">
              <a:rPr lang="en-US" smtClean="0"/>
              <a:t>5/24/2023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7A6567D-5A2B-4ADB-9F4C-1153FDA389C9}" type="slidenum">
              <a:rPr lang="en-US" smtClean="0"/>
              <a:t>‹nr.›</a:t>
            </a:fld>
            <a:endParaRPr lang="en-US"/>
          </a:p>
        </p:txBody>
      </p:sp>
    </p:spTree>
    <p:extLst>
      <p:ext uri="{BB962C8B-B14F-4D97-AF65-F5344CB8AC3E}">
        <p14:creationId xmlns:p14="http://schemas.microsoft.com/office/powerpoint/2010/main" val="313691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00713E4-78B4-4D98-AC3E-D49FE2D884BC}" type="datetimeFigureOut">
              <a:rPr lang="en-US" smtClean="0"/>
              <a:t>5/24/2023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7A6567D-5A2B-4ADB-9F4C-1153FDA389C9}" type="slidenum">
              <a:rPr lang="en-US" smtClean="0"/>
              <a:t>‹nr.›</a:t>
            </a:fld>
            <a:endParaRPr lang="en-US"/>
          </a:p>
        </p:txBody>
      </p:sp>
    </p:spTree>
    <p:extLst>
      <p:ext uri="{BB962C8B-B14F-4D97-AF65-F5344CB8AC3E}">
        <p14:creationId xmlns:p14="http://schemas.microsoft.com/office/powerpoint/2010/main" val="621411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65lamk6SCE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8-grmmFwGp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04672" y="2386744"/>
            <a:ext cx="4486656" cy="1645920"/>
          </a:xfrm>
        </p:spPr>
        <p:txBody>
          <a:bodyPr>
            <a:normAutofit/>
          </a:bodyPr>
          <a:lstStyle/>
          <a:p>
            <a:r>
              <a:rPr lang="nl-NL" sz="2000" dirty="0"/>
              <a:t>Les 2 </a:t>
            </a:r>
            <a:br>
              <a:rPr lang="nl-NL" sz="2000" dirty="0"/>
            </a:br>
            <a:r>
              <a:rPr lang="nl-NL" sz="2000" dirty="0"/>
              <a:t>Medicatie</a:t>
            </a:r>
            <a:br>
              <a:rPr lang="nl-NL" sz="2000" dirty="0"/>
            </a:br>
            <a:r>
              <a:rPr lang="nl-NL" sz="2000" dirty="0"/>
              <a:t>hoofdgroepen</a:t>
            </a:r>
            <a:endParaRPr lang="en-US" sz="2000" dirty="0"/>
          </a:p>
        </p:txBody>
      </p:sp>
      <p:sp>
        <p:nvSpPr>
          <p:cNvPr id="3" name="Ondertitel 2"/>
          <p:cNvSpPr>
            <a:spLocks noGrp="1"/>
          </p:cNvSpPr>
          <p:nvPr>
            <p:ph type="subTitle" idx="1"/>
          </p:nvPr>
        </p:nvSpPr>
        <p:spPr>
          <a:xfrm>
            <a:off x="1148615" y="4352544"/>
            <a:ext cx="3798770" cy="1239894"/>
          </a:xfrm>
        </p:spPr>
        <p:txBody>
          <a:bodyPr>
            <a:normAutofit/>
          </a:bodyPr>
          <a:lstStyle/>
          <a:p>
            <a:endParaRPr lang="en-US" sz="1800" dirty="0"/>
          </a:p>
        </p:txBody>
      </p:sp>
      <p:pic>
        <p:nvPicPr>
          <p:cNvPr id="4" name="Afbeelding 3"/>
          <p:cNvPicPr>
            <a:picLocks noChangeAspect="1"/>
          </p:cNvPicPr>
          <p:nvPr/>
        </p:nvPicPr>
        <p:blipFill rotWithShape="1">
          <a:blip r:embed="rId2"/>
          <a:srcRect l="21715" r="19026"/>
          <a:stretch/>
        </p:blipFill>
        <p:spPr>
          <a:xfrm>
            <a:off x="6096000" y="10"/>
            <a:ext cx="6095999" cy="6857990"/>
          </a:xfrm>
          <a:prstGeom prst="rect">
            <a:avLst/>
          </a:prstGeom>
        </p:spPr>
      </p:pic>
    </p:spTree>
    <p:extLst>
      <p:ext uri="{BB962C8B-B14F-4D97-AF65-F5344CB8AC3E}">
        <p14:creationId xmlns:p14="http://schemas.microsoft.com/office/powerpoint/2010/main" val="248423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7" y="643467"/>
            <a:ext cx="3363974" cy="1728044"/>
          </a:xfrm>
          <a:noFill/>
          <a:ln>
            <a:solidFill>
              <a:schemeClr val="bg1"/>
            </a:solidFill>
          </a:ln>
        </p:spPr>
        <p:txBody>
          <a:bodyPr wrap="square">
            <a:normAutofit/>
          </a:bodyPr>
          <a:lstStyle/>
          <a:p>
            <a:r>
              <a:rPr lang="nl-NL" sz="2000">
                <a:solidFill>
                  <a:schemeClr val="bg1"/>
                </a:solidFill>
              </a:rPr>
              <a:t>Specifieke aandachtspunten:</a:t>
            </a:r>
            <a:endParaRPr lang="en-US" sz="2000">
              <a:solidFill>
                <a:schemeClr val="bg1"/>
              </a:solidFill>
            </a:endParaRPr>
          </a:p>
        </p:txBody>
      </p:sp>
      <p:sp>
        <p:nvSpPr>
          <p:cNvPr id="3" name="Tijdelijke aanduiding voor inhoud 2"/>
          <p:cNvSpPr>
            <a:spLocks noGrp="1"/>
          </p:cNvSpPr>
          <p:nvPr>
            <p:ph idx="1"/>
          </p:nvPr>
        </p:nvSpPr>
        <p:spPr>
          <a:xfrm>
            <a:off x="643468" y="2638044"/>
            <a:ext cx="3363974" cy="3415622"/>
          </a:xfrm>
        </p:spPr>
        <p:txBody>
          <a:bodyPr>
            <a:normAutofit/>
          </a:bodyPr>
          <a:lstStyle/>
          <a:p>
            <a:r>
              <a:rPr lang="nl-NL" dirty="0">
                <a:solidFill>
                  <a:schemeClr val="bg1"/>
                </a:solidFill>
              </a:rPr>
              <a:t>Naast het toedienen van laxeermiddelen is het raadzaam er ook op toe te zien dat de cliënt voldoende drinkt en vezels tot zich neemt. </a:t>
            </a:r>
          </a:p>
          <a:p>
            <a:pPr marL="0" indent="0">
              <a:buNone/>
            </a:pPr>
            <a:r>
              <a:rPr lang="nl-NL" dirty="0">
                <a:solidFill>
                  <a:schemeClr val="bg1"/>
                </a:solidFill>
              </a:rPr>
              <a:t>* Met uitzondering van een </a:t>
            </a:r>
            <a:r>
              <a:rPr lang="nl-NL" dirty="0" err="1">
                <a:solidFill>
                  <a:schemeClr val="bg1"/>
                </a:solidFill>
              </a:rPr>
              <a:t>darmspoelingsmiddel</a:t>
            </a:r>
            <a:r>
              <a:rPr lang="nl-NL" dirty="0">
                <a:solidFill>
                  <a:schemeClr val="bg1"/>
                </a:solidFill>
              </a:rPr>
              <a:t>!! Dan juist vezelarm eten.</a:t>
            </a:r>
          </a:p>
        </p:txBody>
      </p:sp>
      <p:pic>
        <p:nvPicPr>
          <p:cNvPr id="4" name="Afbeelding 3">
            <a:extLst>
              <a:ext uri="{FF2B5EF4-FFF2-40B4-BE49-F238E27FC236}">
                <a16:creationId xmlns:a16="http://schemas.microsoft.com/office/drawing/2014/main" id="{295A3012-A7CA-4184-9E22-D5A2E8FDF6D7}"/>
              </a:ext>
            </a:extLst>
          </p:cNvPr>
          <p:cNvPicPr>
            <a:picLocks noChangeAspect="1"/>
          </p:cNvPicPr>
          <p:nvPr/>
        </p:nvPicPr>
        <p:blipFill>
          <a:blip r:embed="rId2"/>
          <a:stretch>
            <a:fillRect/>
          </a:stretch>
        </p:blipFill>
        <p:spPr>
          <a:xfrm>
            <a:off x="5297763" y="1043596"/>
            <a:ext cx="6250769" cy="4609941"/>
          </a:xfrm>
          <a:prstGeom prst="rect">
            <a:avLst/>
          </a:prstGeom>
        </p:spPr>
      </p:pic>
    </p:spTree>
    <p:extLst>
      <p:ext uri="{BB962C8B-B14F-4D97-AF65-F5344CB8AC3E}">
        <p14:creationId xmlns:p14="http://schemas.microsoft.com/office/powerpoint/2010/main" val="331469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2D9A2-7A32-4945-A14B-8F20E5F0A2AE}"/>
              </a:ext>
            </a:extLst>
          </p:cNvPr>
          <p:cNvSpPr>
            <a:spLocks noGrp="1"/>
          </p:cNvSpPr>
          <p:nvPr>
            <p:ph type="title"/>
          </p:nvPr>
        </p:nvSpPr>
        <p:spPr>
          <a:xfrm>
            <a:off x="804672" y="2404872"/>
            <a:ext cx="3044950" cy="1645920"/>
          </a:xfrm>
        </p:spPr>
        <p:txBody>
          <a:bodyPr vert="horz" lIns="274320" tIns="182880" rIns="274320" bIns="182880" rtlCol="0" anchor="ctr" anchorCtr="1">
            <a:normAutofit/>
          </a:bodyPr>
          <a:lstStyle/>
          <a:p>
            <a:r>
              <a:rPr lang="en-US"/>
              <a:t>Pauze (5 minuten)</a:t>
            </a:r>
          </a:p>
        </p:txBody>
      </p:sp>
      <p:pic>
        <p:nvPicPr>
          <p:cNvPr id="4" name="Tijdelijke aanduiding voor inhoud 3">
            <a:extLst>
              <a:ext uri="{FF2B5EF4-FFF2-40B4-BE49-F238E27FC236}">
                <a16:creationId xmlns:a16="http://schemas.microsoft.com/office/drawing/2014/main" id="{26518279-1AB0-4FCB-9B3A-CBF46AF2DCCE}"/>
              </a:ext>
            </a:extLst>
          </p:cNvPr>
          <p:cNvPicPr>
            <a:picLocks noChangeAspect="1"/>
          </p:cNvPicPr>
          <p:nvPr/>
        </p:nvPicPr>
        <p:blipFill rotWithShape="1">
          <a:blip r:embed="rId2"/>
          <a:srcRect l="25205" r="3628" b="1"/>
          <a:stretch/>
        </p:blipFill>
        <p:spPr>
          <a:xfrm>
            <a:off x="4654296" y="10"/>
            <a:ext cx="7537704" cy="6857990"/>
          </a:xfrm>
          <a:prstGeom prst="rect">
            <a:avLst/>
          </a:prstGeom>
        </p:spPr>
      </p:pic>
    </p:spTree>
    <p:extLst>
      <p:ext uri="{BB962C8B-B14F-4D97-AF65-F5344CB8AC3E}">
        <p14:creationId xmlns:p14="http://schemas.microsoft.com/office/powerpoint/2010/main" val="230985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Een rij monsters voor medische tests">
            <a:extLst>
              <a:ext uri="{FF2B5EF4-FFF2-40B4-BE49-F238E27FC236}">
                <a16:creationId xmlns:a16="http://schemas.microsoft.com/office/drawing/2014/main" id="{D030CE96-DB1F-D4CA-E72C-3CCB09B837DD}"/>
              </a:ext>
            </a:extLst>
          </p:cNvPr>
          <p:cNvPicPr>
            <a:picLocks noChangeAspect="1"/>
          </p:cNvPicPr>
          <p:nvPr/>
        </p:nvPicPr>
        <p:blipFill rotWithShape="1">
          <a:blip r:embed="rId2"/>
          <a:srcRect l="17567"/>
          <a:stretch/>
        </p:blipFill>
        <p:spPr>
          <a:xfrm>
            <a:off x="20" y="-6730"/>
            <a:ext cx="7537684" cy="6857990"/>
          </a:xfrm>
          <a:prstGeom prst="rect">
            <a:avLst/>
          </a:prstGeom>
        </p:spPr>
      </p:pic>
      <p:sp>
        <p:nvSpPr>
          <p:cNvPr id="2" name="Titel 1"/>
          <p:cNvSpPr>
            <a:spLocks noGrp="1"/>
          </p:cNvSpPr>
          <p:nvPr>
            <p:ph type="title"/>
          </p:nvPr>
        </p:nvSpPr>
        <p:spPr>
          <a:xfrm>
            <a:off x="804671" y="1773382"/>
            <a:ext cx="6371983" cy="2259706"/>
          </a:xfrm>
          <a:solidFill>
            <a:schemeClr val="bg1">
              <a:alpha val="80000"/>
            </a:schemeClr>
          </a:solidFill>
          <a:ln>
            <a:solidFill>
              <a:schemeClr val="tx1">
                <a:lumMod val="75000"/>
                <a:lumOff val="25000"/>
              </a:schemeClr>
            </a:solidFill>
          </a:ln>
        </p:spPr>
        <p:txBody>
          <a:bodyPr>
            <a:normAutofit/>
          </a:bodyPr>
          <a:lstStyle/>
          <a:p>
            <a:r>
              <a:rPr lang="nl-NL" dirty="0">
                <a:solidFill>
                  <a:schemeClr val="tx1">
                    <a:lumMod val="85000"/>
                    <a:lumOff val="15000"/>
                  </a:schemeClr>
                </a:solidFill>
              </a:rPr>
              <a:t>Medicatie voor de luchtwegen</a:t>
            </a:r>
            <a:br>
              <a:rPr lang="nl-NL" dirty="0">
                <a:solidFill>
                  <a:schemeClr val="tx1">
                    <a:lumMod val="85000"/>
                    <a:lumOff val="15000"/>
                  </a:schemeClr>
                </a:solidFill>
              </a:rPr>
            </a:br>
            <a:r>
              <a:rPr lang="nl-NL" dirty="0">
                <a:solidFill>
                  <a:schemeClr val="tx1">
                    <a:lumMod val="85000"/>
                    <a:lumOff val="15000"/>
                  </a:schemeClr>
                </a:solidFill>
                <a:hlinkClick r:id="rId3"/>
              </a:rPr>
              <a:t>fragment over medicatie luchtwegen</a:t>
            </a:r>
            <a:endParaRPr lang="en-US" dirty="0">
              <a:solidFill>
                <a:schemeClr val="tx1">
                  <a:lumMod val="85000"/>
                  <a:lumOff val="15000"/>
                </a:schemeClr>
              </a:solidFill>
            </a:endParaRPr>
          </a:p>
        </p:txBody>
      </p:sp>
      <p:sp>
        <p:nvSpPr>
          <p:cNvPr id="9" name="Rectangle 8">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242273" y="973600"/>
            <a:ext cx="3374136" cy="4924280"/>
          </a:xfrm>
        </p:spPr>
        <p:txBody>
          <a:bodyPr anchor="ctr">
            <a:normAutofit/>
          </a:bodyPr>
          <a:lstStyle/>
          <a:p>
            <a:pPr marL="0" indent="0">
              <a:lnSpc>
                <a:spcPct val="90000"/>
              </a:lnSpc>
              <a:buNone/>
            </a:pPr>
            <a:r>
              <a:rPr lang="nl-NL" sz="1300" dirty="0">
                <a:solidFill>
                  <a:srgbClr val="FFFFFF"/>
                </a:solidFill>
              </a:rPr>
              <a:t>Indicatie: wordt gegeven bij Astma, COPD (Bronchitis en Emfyseem)</a:t>
            </a:r>
          </a:p>
          <a:p>
            <a:pPr marL="0" indent="0">
              <a:lnSpc>
                <a:spcPct val="90000"/>
              </a:lnSpc>
              <a:buNone/>
            </a:pPr>
            <a:r>
              <a:rPr lang="nl-NL" sz="1300" dirty="0">
                <a:solidFill>
                  <a:srgbClr val="FFFFFF"/>
                </a:solidFill>
              </a:rPr>
              <a:t>Werking: (Afhankelijk van indicatie) Luchtwegverwijdend of Ontstekingsremmend</a:t>
            </a:r>
          </a:p>
          <a:p>
            <a:pPr marL="0" indent="0">
              <a:lnSpc>
                <a:spcPct val="90000"/>
              </a:lnSpc>
              <a:buNone/>
            </a:pPr>
            <a:r>
              <a:rPr lang="nl-NL" sz="1300" dirty="0">
                <a:solidFill>
                  <a:srgbClr val="FFFFFF"/>
                </a:solidFill>
              </a:rPr>
              <a:t>Voorbeelden</a:t>
            </a:r>
          </a:p>
          <a:p>
            <a:pPr>
              <a:lnSpc>
                <a:spcPct val="90000"/>
              </a:lnSpc>
            </a:pPr>
            <a:r>
              <a:rPr lang="nl-NL" sz="1300" b="1" dirty="0" err="1">
                <a:solidFill>
                  <a:srgbClr val="FFFFFF"/>
                </a:solidFill>
              </a:rPr>
              <a:t>Flixotide</a:t>
            </a:r>
            <a:r>
              <a:rPr lang="nl-NL" sz="1300" dirty="0">
                <a:solidFill>
                  <a:srgbClr val="FFFFFF"/>
                </a:solidFill>
              </a:rPr>
              <a:t>: Lokaal ontstekingsremmend. </a:t>
            </a:r>
            <a:r>
              <a:rPr lang="nl-NL" sz="1300" dirty="0" err="1">
                <a:solidFill>
                  <a:srgbClr val="FFFFFF"/>
                </a:solidFill>
              </a:rPr>
              <a:t>Dosisaërosol</a:t>
            </a:r>
            <a:r>
              <a:rPr lang="nl-NL" sz="1300" dirty="0">
                <a:solidFill>
                  <a:srgbClr val="FFFFFF"/>
                </a:solidFill>
              </a:rPr>
              <a:t>, </a:t>
            </a:r>
          </a:p>
          <a:p>
            <a:pPr>
              <a:lnSpc>
                <a:spcPct val="90000"/>
              </a:lnSpc>
            </a:pPr>
            <a:r>
              <a:rPr lang="nl-NL" sz="1300" b="1" dirty="0" err="1">
                <a:solidFill>
                  <a:srgbClr val="FFFFFF"/>
                </a:solidFill>
              </a:rPr>
              <a:t>Ventolin</a:t>
            </a:r>
            <a:r>
              <a:rPr lang="nl-NL" sz="1300" b="1" dirty="0">
                <a:solidFill>
                  <a:srgbClr val="FFFFFF"/>
                </a:solidFill>
              </a:rPr>
              <a:t>: </a:t>
            </a:r>
            <a:r>
              <a:rPr lang="nl-NL" sz="1300" dirty="0">
                <a:solidFill>
                  <a:srgbClr val="FFFFFF"/>
                </a:solidFill>
              </a:rPr>
              <a:t>Luchtwegverwijder. </a:t>
            </a:r>
            <a:r>
              <a:rPr lang="nl-NL" sz="1300" dirty="0" err="1">
                <a:solidFill>
                  <a:srgbClr val="FFFFFF"/>
                </a:solidFill>
              </a:rPr>
              <a:t>Dosisaërosol</a:t>
            </a:r>
            <a:r>
              <a:rPr lang="nl-NL" sz="1300" dirty="0">
                <a:solidFill>
                  <a:srgbClr val="FFFFFF"/>
                </a:solidFill>
              </a:rPr>
              <a:t>, Verneveling, Inhaler</a:t>
            </a:r>
          </a:p>
          <a:p>
            <a:pPr>
              <a:lnSpc>
                <a:spcPct val="90000"/>
              </a:lnSpc>
            </a:pPr>
            <a:r>
              <a:rPr lang="nl-NL" sz="1300" dirty="0">
                <a:solidFill>
                  <a:srgbClr val="FFFFFF"/>
                </a:solidFill>
              </a:rPr>
              <a:t>               Bijwerking: tachycardie</a:t>
            </a:r>
          </a:p>
          <a:p>
            <a:pPr>
              <a:lnSpc>
                <a:spcPct val="90000"/>
              </a:lnSpc>
            </a:pPr>
            <a:r>
              <a:rPr lang="nl-NL" sz="1300" b="1" dirty="0" err="1">
                <a:solidFill>
                  <a:srgbClr val="FFFFFF"/>
                </a:solidFill>
              </a:rPr>
              <a:t>Atrovent</a:t>
            </a:r>
            <a:r>
              <a:rPr lang="nl-NL" sz="1300" b="1" dirty="0">
                <a:solidFill>
                  <a:srgbClr val="FFFFFF"/>
                </a:solidFill>
              </a:rPr>
              <a:t>: </a:t>
            </a:r>
            <a:r>
              <a:rPr lang="nl-NL" sz="1300" dirty="0">
                <a:solidFill>
                  <a:srgbClr val="FFFFFF"/>
                </a:solidFill>
              </a:rPr>
              <a:t>Vermindering luchtwegobstructie. </a:t>
            </a:r>
            <a:r>
              <a:rPr lang="nl-NL" sz="1300" dirty="0" err="1">
                <a:solidFill>
                  <a:srgbClr val="FFFFFF"/>
                </a:solidFill>
              </a:rPr>
              <a:t>Dosisaërosol</a:t>
            </a:r>
            <a:r>
              <a:rPr lang="nl-NL" sz="1300" dirty="0">
                <a:solidFill>
                  <a:srgbClr val="FFFFFF"/>
                </a:solidFill>
              </a:rPr>
              <a:t>, Verneveling, Inhaler</a:t>
            </a:r>
          </a:p>
          <a:p>
            <a:pPr>
              <a:lnSpc>
                <a:spcPct val="90000"/>
              </a:lnSpc>
            </a:pPr>
            <a:r>
              <a:rPr lang="nl-NL" sz="1300" b="1" dirty="0" err="1">
                <a:solidFill>
                  <a:srgbClr val="FFFFFF"/>
                </a:solidFill>
              </a:rPr>
              <a:t>Symbicort</a:t>
            </a:r>
            <a:r>
              <a:rPr lang="nl-NL" sz="1300" b="1" dirty="0">
                <a:solidFill>
                  <a:srgbClr val="FFFFFF"/>
                </a:solidFill>
              </a:rPr>
              <a:t>: </a:t>
            </a:r>
            <a:r>
              <a:rPr lang="nl-NL" sz="1300" dirty="0">
                <a:solidFill>
                  <a:srgbClr val="FFFFFF"/>
                </a:solidFill>
              </a:rPr>
              <a:t>Sterk luchtwegverwijdend. Verschillende inhalatievormen</a:t>
            </a:r>
          </a:p>
          <a:p>
            <a:pPr>
              <a:lnSpc>
                <a:spcPct val="90000"/>
              </a:lnSpc>
            </a:pPr>
            <a:r>
              <a:rPr lang="nl-NL" sz="1300" b="1" dirty="0" err="1">
                <a:solidFill>
                  <a:srgbClr val="FFFFFF"/>
                </a:solidFill>
              </a:rPr>
              <a:t>Spiriva</a:t>
            </a:r>
            <a:r>
              <a:rPr lang="nl-NL" sz="1300" b="1" dirty="0">
                <a:solidFill>
                  <a:srgbClr val="FFFFFF"/>
                </a:solidFill>
              </a:rPr>
              <a:t>: </a:t>
            </a:r>
            <a:r>
              <a:rPr lang="nl-NL" sz="1300" dirty="0">
                <a:solidFill>
                  <a:srgbClr val="FFFFFF"/>
                </a:solidFill>
              </a:rPr>
              <a:t>Luchtwegverwijdend, Onderhoudsdosis. Inhaler.</a:t>
            </a:r>
          </a:p>
          <a:p>
            <a:pPr>
              <a:lnSpc>
                <a:spcPct val="90000"/>
              </a:lnSpc>
            </a:pPr>
            <a:r>
              <a:rPr lang="nl-NL" sz="1300" b="1" dirty="0">
                <a:solidFill>
                  <a:srgbClr val="FFFFFF"/>
                </a:solidFill>
              </a:rPr>
              <a:t>Theofylline: </a:t>
            </a:r>
            <a:r>
              <a:rPr lang="nl-NL" sz="1300" dirty="0">
                <a:solidFill>
                  <a:srgbClr val="FFFFFF"/>
                </a:solidFill>
              </a:rPr>
              <a:t>Sterke luchtwegverwijder. Licht </a:t>
            </a:r>
            <a:r>
              <a:rPr lang="nl-NL" sz="1300" dirty="0" err="1">
                <a:solidFill>
                  <a:srgbClr val="FFFFFF"/>
                </a:solidFill>
              </a:rPr>
              <a:t>Vochtafdrijvend</a:t>
            </a:r>
            <a:r>
              <a:rPr lang="nl-NL" sz="1300" dirty="0">
                <a:solidFill>
                  <a:srgbClr val="FFFFFF"/>
                </a:solidFill>
              </a:rPr>
              <a:t>. Tabletten met gereguleerde</a:t>
            </a:r>
            <a:r>
              <a:rPr lang="nl-NL" sz="1300" b="1" dirty="0">
                <a:solidFill>
                  <a:srgbClr val="FFFFFF"/>
                </a:solidFill>
              </a:rPr>
              <a:t> </a:t>
            </a:r>
            <a:r>
              <a:rPr lang="nl-NL" sz="1300" dirty="0">
                <a:solidFill>
                  <a:srgbClr val="FFFFFF"/>
                </a:solidFill>
              </a:rPr>
              <a:t>afgifte.</a:t>
            </a:r>
          </a:p>
          <a:p>
            <a:pPr>
              <a:lnSpc>
                <a:spcPct val="90000"/>
              </a:lnSpc>
            </a:pPr>
            <a:endParaRPr lang="en-US" sz="1300" dirty="0">
              <a:solidFill>
                <a:srgbClr val="FFFFFF"/>
              </a:solidFill>
            </a:endParaRPr>
          </a:p>
        </p:txBody>
      </p:sp>
    </p:spTree>
    <p:extLst>
      <p:ext uri="{BB962C8B-B14F-4D97-AF65-F5344CB8AC3E}">
        <p14:creationId xmlns:p14="http://schemas.microsoft.com/office/powerpoint/2010/main" val="15840052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Specifieke aandachtspunten:</a:t>
            </a:r>
            <a:endParaRPr lang="en-US" dirty="0"/>
          </a:p>
        </p:txBody>
      </p:sp>
      <p:sp>
        <p:nvSpPr>
          <p:cNvPr id="3" name="Tijdelijke aanduiding voor inhoud 2"/>
          <p:cNvSpPr>
            <a:spLocks noGrp="1"/>
          </p:cNvSpPr>
          <p:nvPr>
            <p:ph idx="1"/>
          </p:nvPr>
        </p:nvSpPr>
        <p:spPr/>
        <p:txBody>
          <a:bodyPr/>
          <a:lstStyle/>
          <a:p>
            <a:pPr marL="0" indent="0">
              <a:buNone/>
            </a:pPr>
            <a:r>
              <a:rPr lang="nl-NL" dirty="0"/>
              <a:t>Let erop dat je de goede volgorde aanhoud bij het toedienen van meerdere medicamenten. Eerst het middel wat de luchtwegen “</a:t>
            </a:r>
            <a:r>
              <a:rPr lang="nl-NL" dirty="0" err="1"/>
              <a:t>open”maakt</a:t>
            </a:r>
            <a:r>
              <a:rPr lang="nl-NL" dirty="0"/>
              <a:t>, daarna de andere.</a:t>
            </a:r>
          </a:p>
          <a:p>
            <a:pPr marL="0" indent="0">
              <a:buNone/>
            </a:pPr>
            <a:r>
              <a:rPr lang="nl-NL" dirty="0"/>
              <a:t>Na het gebruik de cliënt altijd de mond laten spoelen met water dit voorkomt een mogelijke schimmelinfectie in de mond en keel.</a:t>
            </a:r>
          </a:p>
          <a:p>
            <a:pPr marL="0" indent="0">
              <a:buNone/>
            </a:pPr>
            <a:r>
              <a:rPr lang="nl-NL" dirty="0"/>
              <a:t>Zorg ervoor dat de hulpmiddelen zoals een voorzetkamer regelmatig worden schoongemaakt. </a:t>
            </a:r>
            <a:r>
              <a:rPr lang="nl-NL" dirty="0">
                <a:hlinkClick r:id="rId2"/>
              </a:rPr>
              <a:t>inhalator gebruik</a:t>
            </a:r>
            <a:endParaRPr lang="en-US" dirty="0"/>
          </a:p>
        </p:txBody>
      </p:sp>
      <p:pic>
        <p:nvPicPr>
          <p:cNvPr id="4" name="Afbeelding 3">
            <a:extLst>
              <a:ext uri="{FF2B5EF4-FFF2-40B4-BE49-F238E27FC236}">
                <a16:creationId xmlns:a16="http://schemas.microsoft.com/office/drawing/2014/main" id="{E3966196-39D1-4E11-9C19-62E987DE3877}"/>
              </a:ext>
            </a:extLst>
          </p:cNvPr>
          <p:cNvPicPr>
            <a:picLocks noChangeAspect="1"/>
          </p:cNvPicPr>
          <p:nvPr/>
        </p:nvPicPr>
        <p:blipFill>
          <a:blip r:embed="rId3"/>
          <a:stretch>
            <a:fillRect/>
          </a:stretch>
        </p:blipFill>
        <p:spPr>
          <a:xfrm>
            <a:off x="8705850" y="3228975"/>
            <a:ext cx="3238500" cy="3238500"/>
          </a:xfrm>
          <a:prstGeom prst="rect">
            <a:avLst/>
          </a:prstGeom>
        </p:spPr>
      </p:pic>
    </p:spTree>
    <p:extLst>
      <p:ext uri="{BB962C8B-B14F-4D97-AF65-F5344CB8AC3E}">
        <p14:creationId xmlns:p14="http://schemas.microsoft.com/office/powerpoint/2010/main" val="3318911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00672" y="978776"/>
            <a:ext cx="4486656" cy="1174991"/>
          </a:xfrm>
        </p:spPr>
        <p:txBody>
          <a:bodyPr>
            <a:normAutofit/>
          </a:bodyPr>
          <a:lstStyle/>
          <a:p>
            <a:r>
              <a:rPr lang="nl-NL" sz="2400"/>
              <a:t>Psychofarmaca</a:t>
            </a:r>
            <a:endParaRPr lang="en-US" sz="2400"/>
          </a:p>
        </p:txBody>
      </p:sp>
      <p:pic>
        <p:nvPicPr>
          <p:cNvPr id="5" name="Picture 4">
            <a:extLst>
              <a:ext uri="{FF2B5EF4-FFF2-40B4-BE49-F238E27FC236}">
                <a16:creationId xmlns:a16="http://schemas.microsoft.com/office/drawing/2014/main" id="{EEAE2296-2B6A-F68E-459F-330E2B80E14D}"/>
              </a:ext>
            </a:extLst>
          </p:cNvPr>
          <p:cNvPicPr>
            <a:picLocks noChangeAspect="1"/>
          </p:cNvPicPr>
          <p:nvPr/>
        </p:nvPicPr>
        <p:blipFill rotWithShape="1">
          <a:blip r:embed="rId2"/>
          <a:srcRect l="24968" r="25109"/>
          <a:stretch/>
        </p:blipFill>
        <p:spPr>
          <a:xfrm>
            <a:off x="20" y="10"/>
            <a:ext cx="6086621" cy="6857990"/>
          </a:xfrm>
          <a:prstGeom prst="rect">
            <a:avLst/>
          </a:prstGeom>
        </p:spPr>
      </p:pic>
      <p:sp>
        <p:nvSpPr>
          <p:cNvPr id="3" name="Tijdelijke aanduiding voor inhoud 2"/>
          <p:cNvSpPr>
            <a:spLocks noGrp="1"/>
          </p:cNvSpPr>
          <p:nvPr>
            <p:ph idx="1"/>
          </p:nvPr>
        </p:nvSpPr>
        <p:spPr>
          <a:xfrm>
            <a:off x="6900672" y="2640692"/>
            <a:ext cx="4486656" cy="3255252"/>
          </a:xfrm>
        </p:spPr>
        <p:txBody>
          <a:bodyPr>
            <a:normAutofit/>
          </a:bodyPr>
          <a:lstStyle/>
          <a:p>
            <a:pPr marL="0" indent="0">
              <a:lnSpc>
                <a:spcPct val="90000"/>
              </a:lnSpc>
              <a:buNone/>
            </a:pPr>
            <a:r>
              <a:rPr lang="nl-NL" sz="1300" dirty="0"/>
              <a:t>Betekenis: geneesmiddelen die werken op het psychisch welbevinden van de cliënt.</a:t>
            </a:r>
          </a:p>
          <a:p>
            <a:pPr marL="0" indent="0">
              <a:lnSpc>
                <a:spcPct val="90000"/>
              </a:lnSpc>
              <a:buNone/>
            </a:pPr>
            <a:endParaRPr lang="nl-NL" sz="1300" dirty="0"/>
          </a:p>
          <a:p>
            <a:pPr marL="0" indent="0">
              <a:lnSpc>
                <a:spcPct val="90000"/>
              </a:lnSpc>
              <a:buNone/>
            </a:pPr>
            <a:r>
              <a:rPr lang="nl-NL" sz="1300" dirty="0"/>
              <a:t>3 Groepen:</a:t>
            </a:r>
          </a:p>
          <a:p>
            <a:pPr>
              <a:lnSpc>
                <a:spcPct val="90000"/>
              </a:lnSpc>
            </a:pPr>
            <a:r>
              <a:rPr lang="nl-NL" sz="1300" dirty="0"/>
              <a:t> </a:t>
            </a:r>
            <a:r>
              <a:rPr lang="nl-NL" sz="1300" b="1" dirty="0"/>
              <a:t>Remmen hersenen – Sedativa (rustgevend)</a:t>
            </a:r>
          </a:p>
          <a:p>
            <a:pPr marL="0" indent="0">
              <a:lnSpc>
                <a:spcPct val="90000"/>
              </a:lnSpc>
              <a:buNone/>
            </a:pPr>
            <a:r>
              <a:rPr lang="nl-NL" sz="1300" dirty="0"/>
              <a:t>  Voorbeeld: </a:t>
            </a:r>
            <a:r>
              <a:rPr lang="nl-NL" sz="1300" dirty="0" err="1"/>
              <a:t>Haldol</a:t>
            </a:r>
            <a:r>
              <a:rPr lang="nl-NL" sz="1300" dirty="0"/>
              <a:t>, Oxazepam</a:t>
            </a:r>
          </a:p>
          <a:p>
            <a:pPr>
              <a:lnSpc>
                <a:spcPct val="90000"/>
              </a:lnSpc>
            </a:pPr>
            <a:r>
              <a:rPr lang="nl-NL" sz="1300" dirty="0"/>
              <a:t> </a:t>
            </a:r>
            <a:r>
              <a:rPr lang="nl-NL" sz="1300" b="1" dirty="0"/>
              <a:t>Stimuleren hersenen – Antidepressiva</a:t>
            </a:r>
          </a:p>
          <a:p>
            <a:pPr marL="0" indent="0">
              <a:lnSpc>
                <a:spcPct val="90000"/>
              </a:lnSpc>
              <a:buNone/>
            </a:pPr>
            <a:r>
              <a:rPr lang="nl-NL" sz="1300" dirty="0"/>
              <a:t>  Voorbeeld: Prozac, </a:t>
            </a:r>
            <a:r>
              <a:rPr lang="nl-NL" sz="1300" dirty="0" err="1"/>
              <a:t>Seroxat</a:t>
            </a:r>
            <a:r>
              <a:rPr lang="nl-NL" sz="1300" dirty="0"/>
              <a:t> (Paroxetine), Amitriptyline (bevat ook sedativa)</a:t>
            </a:r>
          </a:p>
          <a:p>
            <a:pPr>
              <a:lnSpc>
                <a:spcPct val="90000"/>
              </a:lnSpc>
            </a:pPr>
            <a:r>
              <a:rPr lang="nl-NL" sz="1300" b="1" dirty="0"/>
              <a:t>Ontregelen hersenen</a:t>
            </a:r>
          </a:p>
          <a:p>
            <a:pPr marL="0" indent="0">
              <a:lnSpc>
                <a:spcPct val="90000"/>
              </a:lnSpc>
              <a:buNone/>
            </a:pPr>
            <a:r>
              <a:rPr lang="nl-NL" sz="1300" dirty="0"/>
              <a:t>  Voorbeeld: LSD</a:t>
            </a:r>
            <a:br>
              <a:rPr lang="nl-NL" sz="1300" dirty="0"/>
            </a:br>
            <a:endParaRPr lang="en-US" sz="1300" dirty="0"/>
          </a:p>
        </p:txBody>
      </p:sp>
    </p:spTree>
    <p:extLst>
      <p:ext uri="{BB962C8B-B14F-4D97-AF65-F5344CB8AC3E}">
        <p14:creationId xmlns:p14="http://schemas.microsoft.com/office/powerpoint/2010/main" val="3296640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Specifieke aandachtspunten:</a:t>
            </a:r>
            <a:endParaRPr lang="en-US" dirty="0"/>
          </a:p>
        </p:txBody>
      </p:sp>
      <p:sp>
        <p:nvSpPr>
          <p:cNvPr id="3" name="Tijdelijke aanduiding voor inhoud 2"/>
          <p:cNvSpPr>
            <a:spLocks noGrp="1"/>
          </p:cNvSpPr>
          <p:nvPr>
            <p:ph idx="1"/>
          </p:nvPr>
        </p:nvSpPr>
        <p:spPr/>
        <p:txBody>
          <a:bodyPr/>
          <a:lstStyle/>
          <a:p>
            <a:pPr marL="0" indent="0">
              <a:buNone/>
            </a:pPr>
            <a:r>
              <a:rPr lang="nl-NL" dirty="0"/>
              <a:t>Als begeleider moet je er oog voor hebben dat deze medicatie ook gevaar voor de cliënt kan opleveren. Denk hierbij aan het risico op vallen bijvoorbeeld.</a:t>
            </a:r>
          </a:p>
          <a:p>
            <a:pPr marL="0" indent="0">
              <a:buNone/>
            </a:pPr>
            <a:r>
              <a:rPr lang="nl-NL" dirty="0"/>
              <a:t>Deze medicijnen kunnen beter niet zomaar gestopt worden en moeten meestal worden afgebouwd. Dit altijd in overleg met de voorschrijvende arts. </a:t>
            </a:r>
            <a:endParaRPr lang="en-US" dirty="0"/>
          </a:p>
        </p:txBody>
      </p:sp>
      <p:pic>
        <p:nvPicPr>
          <p:cNvPr id="4" name="Afbeelding 3">
            <a:extLst>
              <a:ext uri="{FF2B5EF4-FFF2-40B4-BE49-F238E27FC236}">
                <a16:creationId xmlns:a16="http://schemas.microsoft.com/office/drawing/2014/main" id="{756BD715-F349-49BB-84AB-5A0ABA114489}"/>
              </a:ext>
            </a:extLst>
          </p:cNvPr>
          <p:cNvPicPr>
            <a:picLocks noChangeAspect="1"/>
          </p:cNvPicPr>
          <p:nvPr/>
        </p:nvPicPr>
        <p:blipFill>
          <a:blip r:embed="rId2"/>
          <a:stretch>
            <a:fillRect/>
          </a:stretch>
        </p:blipFill>
        <p:spPr>
          <a:xfrm>
            <a:off x="8524875" y="3895725"/>
            <a:ext cx="3457295" cy="2733675"/>
          </a:xfrm>
          <a:prstGeom prst="rect">
            <a:avLst/>
          </a:prstGeom>
        </p:spPr>
      </p:pic>
    </p:spTree>
    <p:extLst>
      <p:ext uri="{BB962C8B-B14F-4D97-AF65-F5344CB8AC3E}">
        <p14:creationId xmlns:p14="http://schemas.microsoft.com/office/powerpoint/2010/main" val="248188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5496" y="978776"/>
            <a:ext cx="5925310" cy="1174991"/>
          </a:xfrm>
        </p:spPr>
        <p:txBody>
          <a:bodyPr>
            <a:normAutofit/>
          </a:bodyPr>
          <a:lstStyle/>
          <a:p>
            <a:r>
              <a:rPr lang="nl-NL" sz="2400"/>
              <a:t>Anti coagulatie middelen (bloedverdunners)</a:t>
            </a:r>
            <a:endParaRPr lang="en-US" sz="2400"/>
          </a:p>
        </p:txBody>
      </p:sp>
      <p:pic>
        <p:nvPicPr>
          <p:cNvPr id="5" name="Picture 4" descr="Een rij monsters voor medische tests">
            <a:extLst>
              <a:ext uri="{FF2B5EF4-FFF2-40B4-BE49-F238E27FC236}">
                <a16:creationId xmlns:a16="http://schemas.microsoft.com/office/drawing/2014/main" id="{4D20F59E-FD93-3B30-DCF2-281B3CBBDDAE}"/>
              </a:ext>
            </a:extLst>
          </p:cNvPr>
          <p:cNvPicPr>
            <a:picLocks noChangeAspect="1"/>
          </p:cNvPicPr>
          <p:nvPr/>
        </p:nvPicPr>
        <p:blipFill rotWithShape="1">
          <a:blip r:embed="rId2"/>
          <a:srcRect l="48033" r="1034"/>
          <a:stretch/>
        </p:blipFill>
        <p:spPr>
          <a:xfrm>
            <a:off x="20" y="10"/>
            <a:ext cx="4657325" cy="6857990"/>
          </a:xfrm>
          <a:prstGeom prst="rect">
            <a:avLst/>
          </a:prstGeom>
        </p:spPr>
      </p:pic>
      <p:sp>
        <p:nvSpPr>
          <p:cNvPr id="3" name="Tijdelijke aanduiding voor inhoud 2"/>
          <p:cNvSpPr>
            <a:spLocks noGrp="1"/>
          </p:cNvSpPr>
          <p:nvPr>
            <p:ph idx="1"/>
          </p:nvPr>
        </p:nvSpPr>
        <p:spPr>
          <a:xfrm>
            <a:off x="5445495" y="2640691"/>
            <a:ext cx="6580249" cy="4083381"/>
          </a:xfrm>
        </p:spPr>
        <p:txBody>
          <a:bodyPr>
            <a:normAutofit/>
          </a:bodyPr>
          <a:lstStyle/>
          <a:p>
            <a:pPr marL="0" indent="0">
              <a:lnSpc>
                <a:spcPct val="90000"/>
              </a:lnSpc>
              <a:buNone/>
            </a:pPr>
            <a:br>
              <a:rPr lang="nl-NL" sz="1000" dirty="0"/>
            </a:br>
            <a:br>
              <a:rPr lang="nl-NL" sz="1600" dirty="0"/>
            </a:br>
            <a:r>
              <a:rPr lang="nl-NL" sz="1600" dirty="0"/>
              <a:t>Indicatie: voorkomen van Trombose (bijv. na operatie). Onregelmatig  hartritme (Atrium Fibrilleren), na hersen-/hartinfarct</a:t>
            </a:r>
          </a:p>
          <a:p>
            <a:pPr marL="0" indent="0">
              <a:lnSpc>
                <a:spcPct val="90000"/>
              </a:lnSpc>
              <a:buNone/>
            </a:pPr>
            <a:endParaRPr lang="nl-NL" sz="1600" dirty="0"/>
          </a:p>
          <a:p>
            <a:pPr marL="0" indent="0">
              <a:lnSpc>
                <a:spcPct val="90000"/>
              </a:lnSpc>
              <a:buNone/>
            </a:pPr>
            <a:r>
              <a:rPr lang="nl-NL" sz="1600" dirty="0"/>
              <a:t>Werking: het vermindert de hoeveelheid bloedplaatjes in het bloed.</a:t>
            </a:r>
          </a:p>
          <a:p>
            <a:pPr marL="0" indent="0">
              <a:lnSpc>
                <a:spcPct val="90000"/>
              </a:lnSpc>
              <a:buNone/>
            </a:pPr>
            <a:br>
              <a:rPr lang="nl-NL" sz="1600" dirty="0"/>
            </a:br>
            <a:br>
              <a:rPr lang="nl-NL" sz="1600" dirty="0"/>
            </a:br>
            <a:r>
              <a:rPr lang="nl-NL" sz="1600" dirty="0"/>
              <a:t>Bijwerkingen: blauwe plekken, sneller kans op bloedingen </a:t>
            </a:r>
          </a:p>
          <a:p>
            <a:pPr marL="0" indent="0">
              <a:lnSpc>
                <a:spcPct val="90000"/>
              </a:lnSpc>
              <a:buNone/>
            </a:pPr>
            <a:endParaRPr lang="nl-NL" sz="1600" dirty="0"/>
          </a:p>
          <a:p>
            <a:pPr marL="0" indent="0">
              <a:lnSpc>
                <a:spcPct val="90000"/>
              </a:lnSpc>
              <a:buNone/>
            </a:pPr>
            <a:r>
              <a:rPr lang="nl-NL" sz="1600" dirty="0"/>
              <a:t>Bijzonderheden: De dosering van </a:t>
            </a:r>
            <a:r>
              <a:rPr lang="nl-NL" sz="1600" dirty="0" err="1"/>
              <a:t>Acenocoumerol</a:t>
            </a:r>
            <a:r>
              <a:rPr lang="nl-NL" sz="1600" dirty="0"/>
              <a:t> en </a:t>
            </a:r>
            <a:r>
              <a:rPr lang="nl-NL" sz="1600" dirty="0" err="1"/>
              <a:t>Marcoumar</a:t>
            </a:r>
            <a:r>
              <a:rPr lang="nl-NL" sz="1600" dirty="0"/>
              <a:t> kan  alleen bepaald worden aan de hand van stollingswaarden in het bloed.  </a:t>
            </a:r>
          </a:p>
        </p:txBody>
      </p:sp>
    </p:spTree>
    <p:extLst>
      <p:ext uri="{BB962C8B-B14F-4D97-AF65-F5344CB8AC3E}">
        <p14:creationId xmlns:p14="http://schemas.microsoft.com/office/powerpoint/2010/main" val="237771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00672" y="978776"/>
            <a:ext cx="4486656" cy="1174991"/>
          </a:xfrm>
        </p:spPr>
        <p:txBody>
          <a:bodyPr>
            <a:normAutofit/>
          </a:bodyPr>
          <a:lstStyle/>
          <a:p>
            <a:r>
              <a:rPr lang="nl-NL" sz="2400"/>
              <a:t>Specifieke aandachtspunten:</a:t>
            </a:r>
            <a:endParaRPr lang="en-US" sz="2400"/>
          </a:p>
        </p:txBody>
      </p:sp>
      <p:pic>
        <p:nvPicPr>
          <p:cNvPr id="7" name="Picture 4" descr="Capsules en pillen in een glazen schaal">
            <a:extLst>
              <a:ext uri="{FF2B5EF4-FFF2-40B4-BE49-F238E27FC236}">
                <a16:creationId xmlns:a16="http://schemas.microsoft.com/office/drawing/2014/main" id="{78FF1B55-3F6A-5E2E-A45A-A33FB53C3B2E}"/>
              </a:ext>
            </a:extLst>
          </p:cNvPr>
          <p:cNvPicPr>
            <a:picLocks noChangeAspect="1"/>
          </p:cNvPicPr>
          <p:nvPr/>
        </p:nvPicPr>
        <p:blipFill rotWithShape="1">
          <a:blip r:embed="rId2"/>
          <a:srcRect r="33436"/>
          <a:stretch/>
        </p:blipFill>
        <p:spPr>
          <a:xfrm>
            <a:off x="20" y="10"/>
            <a:ext cx="6086621" cy="6857990"/>
          </a:xfrm>
          <a:prstGeom prst="rect">
            <a:avLst/>
          </a:prstGeom>
        </p:spPr>
      </p:pic>
      <p:sp>
        <p:nvSpPr>
          <p:cNvPr id="3" name="Tijdelijke aanduiding voor inhoud 2"/>
          <p:cNvSpPr>
            <a:spLocks noGrp="1"/>
          </p:cNvSpPr>
          <p:nvPr>
            <p:ph idx="1"/>
          </p:nvPr>
        </p:nvSpPr>
        <p:spPr>
          <a:xfrm>
            <a:off x="6900672" y="2640692"/>
            <a:ext cx="4486656" cy="3255252"/>
          </a:xfrm>
        </p:spPr>
        <p:txBody>
          <a:bodyPr>
            <a:normAutofit/>
          </a:bodyPr>
          <a:lstStyle/>
          <a:p>
            <a:pPr marL="0" indent="0">
              <a:lnSpc>
                <a:spcPct val="90000"/>
              </a:lnSpc>
              <a:buNone/>
            </a:pPr>
            <a:r>
              <a:rPr lang="nl-NL" dirty="0"/>
              <a:t>Het instellen van de medicatie en de juiste dosering geven is van veel factoren afhankelijk. Denk hierbij aan koorts, maar ook het eten van groene groentes. Deze bevatten relatief veel vitamine k en dat is het tegenovergestelde van bloedverdunners. </a:t>
            </a:r>
            <a:endParaRPr lang="nl-NL"/>
          </a:p>
          <a:p>
            <a:pPr marL="0" indent="0">
              <a:lnSpc>
                <a:spcPct val="90000"/>
              </a:lnSpc>
              <a:buNone/>
            </a:pPr>
            <a:r>
              <a:rPr lang="nl-NL" dirty="0"/>
              <a:t>De cliënt mag deze voedingsmiddelen wel eten maar met mate. Hierdoor is regelmatige controle van het bloed noodzakelijk.</a:t>
            </a:r>
            <a:endParaRPr lang="nl-NL"/>
          </a:p>
          <a:p>
            <a:pPr marL="0" indent="0">
              <a:lnSpc>
                <a:spcPct val="90000"/>
              </a:lnSpc>
              <a:buNone/>
            </a:pPr>
            <a:r>
              <a:rPr lang="nl-NL" dirty="0"/>
              <a:t>Het gebruik van bloedverdunners en alcohol is niet raadzaam en gevaarlijk.</a:t>
            </a:r>
            <a:endParaRPr lang="en-US"/>
          </a:p>
        </p:txBody>
      </p:sp>
    </p:spTree>
    <p:extLst>
      <p:ext uri="{BB962C8B-B14F-4D97-AF65-F5344CB8AC3E}">
        <p14:creationId xmlns:p14="http://schemas.microsoft.com/office/powerpoint/2010/main" val="277087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nl-NL" dirty="0"/>
              <a:t>Anti epileptica</a:t>
            </a:r>
            <a:endParaRPr lang="en-US" dirty="0"/>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B5666DF3-EC72-93A0-DA75-9156FECF2F2F}"/>
              </a:ext>
            </a:extLst>
          </p:cNvPr>
          <p:cNvGraphicFramePr>
            <a:graphicFrameLocks noGrp="1"/>
          </p:cNvGraphicFramePr>
          <p:nvPr>
            <p:ph idx="1"/>
            <p:extLst>
              <p:ext uri="{D42A27DB-BD31-4B8C-83A1-F6EECF244321}">
                <p14:modId xmlns:p14="http://schemas.microsoft.com/office/powerpoint/2010/main" val="646763817"/>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488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00672" y="978776"/>
            <a:ext cx="4486656" cy="1174991"/>
          </a:xfrm>
        </p:spPr>
        <p:txBody>
          <a:bodyPr>
            <a:normAutofit/>
          </a:bodyPr>
          <a:lstStyle/>
          <a:p>
            <a:r>
              <a:rPr lang="nl-NL" sz="2400"/>
              <a:t>Specifieke aandachtspunten:</a:t>
            </a:r>
            <a:endParaRPr lang="en-US" sz="2400"/>
          </a:p>
        </p:txBody>
      </p:sp>
      <p:pic>
        <p:nvPicPr>
          <p:cNvPr id="5" name="Picture 4" descr="Naald en ampul">
            <a:extLst>
              <a:ext uri="{FF2B5EF4-FFF2-40B4-BE49-F238E27FC236}">
                <a16:creationId xmlns:a16="http://schemas.microsoft.com/office/drawing/2014/main" id="{15829FB1-A2D0-B1CB-6C06-28418B212C39}"/>
              </a:ext>
            </a:extLst>
          </p:cNvPr>
          <p:cNvPicPr>
            <a:picLocks noChangeAspect="1"/>
          </p:cNvPicPr>
          <p:nvPr/>
        </p:nvPicPr>
        <p:blipFill rotWithShape="1">
          <a:blip r:embed="rId2"/>
          <a:srcRect r="40757" b="-1"/>
          <a:stretch/>
        </p:blipFill>
        <p:spPr>
          <a:xfrm>
            <a:off x="20" y="10"/>
            <a:ext cx="6086621" cy="6857990"/>
          </a:xfrm>
          <a:prstGeom prst="rect">
            <a:avLst/>
          </a:prstGeom>
        </p:spPr>
      </p:pic>
      <p:sp>
        <p:nvSpPr>
          <p:cNvPr id="3" name="Tijdelijke aanduiding voor inhoud 2"/>
          <p:cNvSpPr>
            <a:spLocks noGrp="1"/>
          </p:cNvSpPr>
          <p:nvPr>
            <p:ph idx="1"/>
          </p:nvPr>
        </p:nvSpPr>
        <p:spPr>
          <a:xfrm>
            <a:off x="6900672" y="2640692"/>
            <a:ext cx="4486656" cy="3255252"/>
          </a:xfrm>
        </p:spPr>
        <p:txBody>
          <a:bodyPr>
            <a:normAutofit/>
          </a:bodyPr>
          <a:lstStyle/>
          <a:p>
            <a:pPr marL="0" indent="0">
              <a:buNone/>
            </a:pPr>
            <a:r>
              <a:rPr lang="nl-NL" dirty="0"/>
              <a:t>Bij deze middelen is het belangrijk dat ze altijd en op vaste tijden moeten worden ingenomen. (therapeutische spiegel)</a:t>
            </a:r>
          </a:p>
          <a:p>
            <a:pPr marL="0" indent="0">
              <a:buNone/>
            </a:pPr>
            <a:r>
              <a:rPr lang="nl-NL" dirty="0"/>
              <a:t>Mocht je cliënt braken of misselijk zijn dan moet er een alternatieve toedieningswijze worden overwogen. ( injectie of per infuus.) Dit altijd in overleg met de arts of neuroloog.</a:t>
            </a:r>
            <a:endParaRPr lang="en-US" dirty="0"/>
          </a:p>
        </p:txBody>
      </p:sp>
    </p:spTree>
    <p:extLst>
      <p:ext uri="{BB962C8B-B14F-4D97-AF65-F5344CB8AC3E}">
        <p14:creationId xmlns:p14="http://schemas.microsoft.com/office/powerpoint/2010/main" val="14526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62A9DE3-7F65-83D4-5F1D-316C45AFAB4A}"/>
              </a:ext>
            </a:extLst>
          </p:cNvPr>
          <p:cNvPicPr>
            <a:picLocks noChangeAspect="1"/>
          </p:cNvPicPr>
          <p:nvPr/>
        </p:nvPicPr>
        <p:blipFill rotWithShape="1">
          <a:blip r:embed="rId2"/>
          <a:srcRect l="18017" r="31983"/>
          <a:stretch/>
        </p:blipFill>
        <p:spPr>
          <a:xfrm>
            <a:off x="642" y="10"/>
            <a:ext cx="6096000" cy="6857990"/>
          </a:xfrm>
          <a:prstGeom prst="rect">
            <a:avLst/>
          </a:prstGeom>
        </p:spPr>
      </p:pic>
      <p:sp>
        <p:nvSpPr>
          <p:cNvPr id="2" name="Titel 1"/>
          <p:cNvSpPr>
            <a:spLocks noGrp="1"/>
          </p:cNvSpPr>
          <p:nvPr>
            <p:ph type="title"/>
          </p:nvPr>
        </p:nvSpPr>
        <p:spPr>
          <a:xfrm>
            <a:off x="804672" y="2841505"/>
            <a:ext cx="4487298" cy="1174991"/>
          </a:xfrm>
          <a:prstGeom prst="ellipse">
            <a:avLst/>
          </a:prstGeom>
          <a:solidFill>
            <a:schemeClr val="tx1">
              <a:alpha val="60000"/>
            </a:schemeClr>
          </a:solidFill>
          <a:ln>
            <a:solidFill>
              <a:schemeClr val="bg1"/>
            </a:solidFill>
          </a:ln>
        </p:spPr>
        <p:txBody>
          <a:bodyPr>
            <a:normAutofit/>
          </a:bodyPr>
          <a:lstStyle/>
          <a:p>
            <a:r>
              <a:rPr lang="nl-NL" sz="2400" b="1">
                <a:solidFill>
                  <a:schemeClr val="bg1"/>
                </a:solidFill>
              </a:rPr>
              <a:t>Inleiding</a:t>
            </a:r>
            <a:endParaRPr lang="en-US" sz="2400" b="1">
              <a:solidFill>
                <a:schemeClr val="bg1"/>
              </a:solidFill>
            </a:endParaRPr>
          </a:p>
        </p:txBody>
      </p:sp>
      <p:sp>
        <p:nvSpPr>
          <p:cNvPr id="3" name="Tijdelijke aanduiding voor inhoud 2"/>
          <p:cNvSpPr>
            <a:spLocks noGrp="1"/>
          </p:cNvSpPr>
          <p:nvPr>
            <p:ph idx="1"/>
          </p:nvPr>
        </p:nvSpPr>
        <p:spPr>
          <a:xfrm>
            <a:off x="6743941" y="976129"/>
            <a:ext cx="4804931" cy="4919815"/>
          </a:xfrm>
        </p:spPr>
        <p:txBody>
          <a:bodyPr anchor="ctr">
            <a:normAutofit/>
          </a:bodyPr>
          <a:lstStyle/>
          <a:p>
            <a:pPr marL="0" indent="0">
              <a:buNone/>
            </a:pPr>
            <a:endParaRPr lang="nl-NL" dirty="0"/>
          </a:p>
          <a:p>
            <a:pPr marL="0" indent="0">
              <a:buNone/>
            </a:pPr>
            <a:r>
              <a:rPr lang="nl-NL" dirty="0"/>
              <a:t>Wat zijn de meest voorkomende hoofdgroepen bij medicatie? </a:t>
            </a:r>
          </a:p>
          <a:p>
            <a:pPr marL="0" indent="0">
              <a:buNone/>
            </a:pPr>
            <a:r>
              <a:rPr lang="nl-NL" dirty="0"/>
              <a:t>Wat zijn observatiepunten per hoofdgroep? </a:t>
            </a:r>
            <a:endParaRPr lang="en-US" dirty="0"/>
          </a:p>
        </p:txBody>
      </p:sp>
    </p:spTree>
    <p:extLst>
      <p:ext uri="{BB962C8B-B14F-4D97-AF65-F5344CB8AC3E}">
        <p14:creationId xmlns:p14="http://schemas.microsoft.com/office/powerpoint/2010/main" val="263838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98C3D37A-22C0-4362-990F-86B44AD7A503}"/>
              </a:ext>
            </a:extLst>
          </p:cNvPr>
          <p:cNvPicPr>
            <a:picLocks noChangeAspect="1"/>
          </p:cNvPicPr>
          <p:nvPr/>
        </p:nvPicPr>
        <p:blipFill rotWithShape="1">
          <a:blip r:embed="rId2"/>
          <a:srcRect l="17529"/>
          <a:stretch/>
        </p:blipFill>
        <p:spPr>
          <a:xfrm>
            <a:off x="4650909" y="10"/>
            <a:ext cx="7541090" cy="6857989"/>
          </a:xfrm>
          <a:prstGeom prst="rect">
            <a:avLst/>
          </a:prstGeom>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7" y="643467"/>
            <a:ext cx="3363974" cy="1728044"/>
          </a:xfrm>
          <a:noFill/>
          <a:ln>
            <a:solidFill>
              <a:schemeClr val="bg1"/>
            </a:solidFill>
          </a:ln>
        </p:spPr>
        <p:txBody>
          <a:bodyPr wrap="square">
            <a:normAutofit/>
          </a:bodyPr>
          <a:lstStyle/>
          <a:p>
            <a:r>
              <a:rPr lang="nl-NL">
                <a:solidFill>
                  <a:schemeClr val="bg1"/>
                </a:solidFill>
              </a:rPr>
              <a:t>Insuline </a:t>
            </a:r>
            <a:endParaRPr lang="en-US">
              <a:solidFill>
                <a:schemeClr val="bg1"/>
              </a:solidFill>
            </a:endParaRPr>
          </a:p>
        </p:txBody>
      </p:sp>
      <p:sp>
        <p:nvSpPr>
          <p:cNvPr id="3" name="Tijdelijke aanduiding voor inhoud 2"/>
          <p:cNvSpPr>
            <a:spLocks noGrp="1"/>
          </p:cNvSpPr>
          <p:nvPr>
            <p:ph idx="1"/>
          </p:nvPr>
        </p:nvSpPr>
        <p:spPr>
          <a:xfrm>
            <a:off x="643468" y="2638044"/>
            <a:ext cx="3363974" cy="3415622"/>
          </a:xfrm>
        </p:spPr>
        <p:txBody>
          <a:bodyPr>
            <a:normAutofit/>
          </a:bodyPr>
          <a:lstStyle/>
          <a:p>
            <a:pPr marL="0" indent="0">
              <a:buNone/>
            </a:pPr>
            <a:r>
              <a:rPr lang="nl-NL" dirty="0">
                <a:solidFill>
                  <a:schemeClr val="bg1"/>
                </a:solidFill>
              </a:rPr>
              <a:t>Indicatie: het op peil houden van een normale glucose waarde in het bloed.</a:t>
            </a:r>
          </a:p>
          <a:p>
            <a:r>
              <a:rPr lang="nl-NL" dirty="0">
                <a:solidFill>
                  <a:schemeClr val="bg1"/>
                </a:solidFill>
              </a:rPr>
              <a:t>Dit kan zowel door tabletten of als injectie.</a:t>
            </a:r>
          </a:p>
          <a:p>
            <a:r>
              <a:rPr lang="nl-NL" dirty="0">
                <a:solidFill>
                  <a:schemeClr val="bg1"/>
                </a:solidFill>
              </a:rPr>
              <a:t>De dosering is wisselend en afhankelijk van de glucosewaarde in het bloed.</a:t>
            </a:r>
            <a:endParaRPr lang="en-US" dirty="0">
              <a:solidFill>
                <a:schemeClr val="bg1"/>
              </a:solidFill>
            </a:endParaRPr>
          </a:p>
        </p:txBody>
      </p:sp>
    </p:spTree>
    <p:extLst>
      <p:ext uri="{BB962C8B-B14F-4D97-AF65-F5344CB8AC3E}">
        <p14:creationId xmlns:p14="http://schemas.microsoft.com/office/powerpoint/2010/main" val="427080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mburgers en milkshakes">
            <a:extLst>
              <a:ext uri="{FF2B5EF4-FFF2-40B4-BE49-F238E27FC236}">
                <a16:creationId xmlns:a16="http://schemas.microsoft.com/office/drawing/2014/main" id="{08ACFB03-6B49-43B1-D421-E72E8C58668B}"/>
              </a:ext>
            </a:extLst>
          </p:cNvPr>
          <p:cNvPicPr>
            <a:picLocks noChangeAspect="1"/>
          </p:cNvPicPr>
          <p:nvPr/>
        </p:nvPicPr>
        <p:blipFill rotWithShape="1">
          <a:blip r:embed="rId2"/>
          <a:srcRect l="14922" r="11678" b="-1"/>
          <a:stretch/>
        </p:blipFill>
        <p:spPr>
          <a:xfrm>
            <a:off x="4650909" y="10"/>
            <a:ext cx="7541090" cy="6857989"/>
          </a:xfrm>
          <a:prstGeom prst="rect">
            <a:avLst/>
          </a:prstGeom>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7" y="643467"/>
            <a:ext cx="3363974" cy="1728044"/>
          </a:xfrm>
          <a:noFill/>
          <a:ln>
            <a:solidFill>
              <a:schemeClr val="bg1"/>
            </a:solidFill>
          </a:ln>
        </p:spPr>
        <p:txBody>
          <a:bodyPr wrap="square">
            <a:normAutofit/>
          </a:bodyPr>
          <a:lstStyle/>
          <a:p>
            <a:r>
              <a:rPr lang="nl-NL" sz="2000">
                <a:solidFill>
                  <a:schemeClr val="bg1"/>
                </a:solidFill>
              </a:rPr>
              <a:t>Specifieke aandachtspunten:</a:t>
            </a:r>
            <a:endParaRPr lang="en-US" sz="2000">
              <a:solidFill>
                <a:schemeClr val="bg1"/>
              </a:solidFill>
            </a:endParaRPr>
          </a:p>
        </p:txBody>
      </p:sp>
      <p:sp>
        <p:nvSpPr>
          <p:cNvPr id="3" name="Tijdelijke aanduiding voor inhoud 2"/>
          <p:cNvSpPr>
            <a:spLocks noGrp="1"/>
          </p:cNvSpPr>
          <p:nvPr>
            <p:ph idx="1"/>
          </p:nvPr>
        </p:nvSpPr>
        <p:spPr>
          <a:xfrm>
            <a:off x="643468" y="2638044"/>
            <a:ext cx="3363974" cy="3415622"/>
          </a:xfrm>
        </p:spPr>
        <p:txBody>
          <a:bodyPr>
            <a:normAutofit/>
          </a:bodyPr>
          <a:lstStyle/>
          <a:p>
            <a:pPr>
              <a:lnSpc>
                <a:spcPct val="90000"/>
              </a:lnSpc>
            </a:pPr>
            <a:r>
              <a:rPr lang="nl-NL" sz="1500">
                <a:solidFill>
                  <a:schemeClr val="bg1"/>
                </a:solidFill>
              </a:rPr>
              <a:t>Er dient regelmatig bloedonderzoek te worden gedaan. Soms kan de cliënt dit ook zelf doen.</a:t>
            </a:r>
          </a:p>
          <a:p>
            <a:pPr>
              <a:lnSpc>
                <a:spcPct val="90000"/>
              </a:lnSpc>
            </a:pPr>
            <a:r>
              <a:rPr lang="nl-NL" sz="1500">
                <a:solidFill>
                  <a:schemeClr val="bg1"/>
                </a:solidFill>
              </a:rPr>
              <a:t>Extra aandacht voor bijzondere omstandigheden. Zoals koorts een infectie of het niet kunnen of mogen eten door de cliënt.</a:t>
            </a:r>
          </a:p>
          <a:p>
            <a:pPr>
              <a:lnSpc>
                <a:spcPct val="90000"/>
              </a:lnSpc>
            </a:pPr>
            <a:r>
              <a:rPr lang="nl-NL" sz="1500">
                <a:solidFill>
                  <a:schemeClr val="bg1"/>
                </a:solidFill>
              </a:rPr>
              <a:t>Het aanpassen van de dosering is altijd de verantwoordelijkheid van een arts. Soms heeft de arts wel een schema gemaakt waarin staat hoeveel de cliënt mag gaan krijgen bij een bepaalde bloeduitslag.</a:t>
            </a:r>
            <a:endParaRPr lang="en-US" sz="1500">
              <a:solidFill>
                <a:schemeClr val="bg1"/>
              </a:solidFill>
            </a:endParaRPr>
          </a:p>
        </p:txBody>
      </p:sp>
    </p:spTree>
    <p:extLst>
      <p:ext uri="{BB962C8B-B14F-4D97-AF65-F5344CB8AC3E}">
        <p14:creationId xmlns:p14="http://schemas.microsoft.com/office/powerpoint/2010/main" val="373139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DD2A5DB-12FD-46E9-9C2A-73BC68F29A1E}"/>
              </a:ext>
            </a:extLst>
          </p:cNvPr>
          <p:cNvSpPr>
            <a:spLocks noGrp="1"/>
          </p:cNvSpPr>
          <p:nvPr>
            <p:ph type="title"/>
          </p:nvPr>
        </p:nvSpPr>
        <p:spPr>
          <a:xfrm>
            <a:off x="804672" y="964692"/>
            <a:ext cx="5894832" cy="1188720"/>
          </a:xfrm>
        </p:spPr>
        <p:txBody>
          <a:bodyPr vert="horz" lIns="182880" tIns="182880" rIns="182880" bIns="182880" rtlCol="0" anchor="ctr">
            <a:normAutofit/>
          </a:bodyPr>
          <a:lstStyle/>
          <a:p>
            <a:r>
              <a:rPr lang="en-US" dirty="0" err="1"/>
              <a:t>Zoek</a:t>
            </a:r>
            <a:r>
              <a:rPr lang="en-US" dirty="0"/>
              <a:t> de app FK op </a:t>
            </a:r>
            <a:r>
              <a:rPr lang="en-US" dirty="0" err="1"/>
              <a:t>en</a:t>
            </a:r>
            <a:r>
              <a:rPr lang="en-US" dirty="0"/>
              <a:t> </a:t>
            </a:r>
            <a:r>
              <a:rPr lang="en-US" dirty="0" err="1"/>
              <a:t>installeer</a:t>
            </a:r>
            <a:r>
              <a:rPr lang="en-US" dirty="0"/>
              <a:t> op je </a:t>
            </a:r>
            <a:r>
              <a:rPr lang="en-US" dirty="0" err="1"/>
              <a:t>mobiel</a:t>
            </a:r>
            <a:endParaRPr lang="en-US" dirty="0"/>
          </a:p>
        </p:txBody>
      </p:sp>
      <p:sp>
        <p:nvSpPr>
          <p:cNvPr id="6" name="Tekstvak 5">
            <a:extLst>
              <a:ext uri="{FF2B5EF4-FFF2-40B4-BE49-F238E27FC236}">
                <a16:creationId xmlns:a16="http://schemas.microsoft.com/office/drawing/2014/main" id="{4E3CB2AE-C6B1-4B0F-AB1A-9C0B28A3300A}"/>
              </a:ext>
            </a:extLst>
          </p:cNvPr>
          <p:cNvSpPr txBox="1"/>
          <p:nvPr/>
        </p:nvSpPr>
        <p:spPr>
          <a:xfrm>
            <a:off x="729352" y="3234660"/>
            <a:ext cx="5963317" cy="3263206"/>
          </a:xfrm>
          <a:prstGeom prst="rect">
            <a:avLst/>
          </a:prstGeom>
        </p:spPr>
        <p:txBody>
          <a:bodyPr vert="horz" lIns="91440" tIns="45720" rIns="91440" bIns="45720" rtlCol="0">
            <a:normAutofit/>
          </a:bodyPr>
          <a:lstStyle/>
          <a:p>
            <a:pPr defTabSz="914400">
              <a:spcBef>
                <a:spcPts val="1000"/>
              </a:spcBef>
              <a:buClr>
                <a:schemeClr val="accent2"/>
              </a:buClr>
            </a:pPr>
            <a:endParaRPr lang="en-US" dirty="0">
              <a:solidFill>
                <a:schemeClr val="tx1">
                  <a:lumMod val="85000"/>
                  <a:lumOff val="15000"/>
                </a:schemeClr>
              </a:solidFill>
            </a:endParaRPr>
          </a:p>
        </p:txBody>
      </p:sp>
      <p:sp>
        <p:nvSpPr>
          <p:cNvPr id="14" name="Rectangle 13">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86AEDC9B-EAAE-4E3A-A7DF-0D0F5FF57ED3}"/>
              </a:ext>
            </a:extLst>
          </p:cNvPr>
          <p:cNvPicPr>
            <a:picLocks noChangeAspect="1"/>
          </p:cNvPicPr>
          <p:nvPr/>
        </p:nvPicPr>
        <p:blipFill>
          <a:blip r:embed="rId2"/>
          <a:stretch>
            <a:fillRect/>
          </a:stretch>
        </p:blipFill>
        <p:spPr>
          <a:xfrm>
            <a:off x="7715890" y="1768763"/>
            <a:ext cx="3328416" cy="3328416"/>
          </a:xfrm>
          <a:prstGeom prst="rect">
            <a:avLst/>
          </a:prstGeom>
        </p:spPr>
      </p:pic>
      <p:pic>
        <p:nvPicPr>
          <p:cNvPr id="1026" name="Picture 2" descr="FK - Apps op Google Play">
            <a:extLst>
              <a:ext uri="{FF2B5EF4-FFF2-40B4-BE49-F238E27FC236}">
                <a16:creationId xmlns:a16="http://schemas.microsoft.com/office/drawing/2014/main" id="{CC625424-8895-4C1C-050E-1D089C4DA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365" y="27231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47B67482-6112-4A75-1761-CBBB69C7AED1}"/>
              </a:ext>
            </a:extLst>
          </p:cNvPr>
          <p:cNvSpPr txBox="1"/>
          <p:nvPr/>
        </p:nvSpPr>
        <p:spPr>
          <a:xfrm>
            <a:off x="983102" y="5209309"/>
            <a:ext cx="5491589" cy="646331"/>
          </a:xfrm>
          <a:prstGeom prst="rect">
            <a:avLst/>
          </a:prstGeom>
          <a:noFill/>
        </p:spPr>
        <p:txBody>
          <a:bodyPr wrap="square" rtlCol="0">
            <a:spAutoFit/>
          </a:bodyPr>
          <a:lstStyle/>
          <a:p>
            <a:r>
              <a:rPr lang="nl-NL" dirty="0"/>
              <a:t>Zo kun je altijd snel opzoeken wat het geneesmiddel is, waarvoor het dient, wat bijwerkingen zijn. </a:t>
            </a:r>
          </a:p>
        </p:txBody>
      </p:sp>
    </p:spTree>
    <p:extLst>
      <p:ext uri="{BB962C8B-B14F-4D97-AF65-F5344CB8AC3E}">
        <p14:creationId xmlns:p14="http://schemas.microsoft.com/office/powerpoint/2010/main" val="241253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59475E4-6808-49FD-813E-7A3AE0F5D100}"/>
              </a:ext>
            </a:extLst>
          </p:cNvPr>
          <p:cNvPicPr>
            <a:picLocks noChangeAspect="1"/>
          </p:cNvPicPr>
          <p:nvPr/>
        </p:nvPicPr>
        <p:blipFill rotWithShape="1">
          <a:blip r:embed="rId2"/>
          <a:srcRect l="15846" r="25626"/>
          <a:stretch/>
        </p:blipFill>
        <p:spPr>
          <a:xfrm>
            <a:off x="20" y="10"/>
            <a:ext cx="7537684" cy="6857990"/>
          </a:xfrm>
          <a:prstGeom prst="rect">
            <a:avLst/>
          </a:prstGeom>
        </p:spPr>
      </p:pic>
      <p:sp>
        <p:nvSpPr>
          <p:cNvPr id="2" name="Titel 1"/>
          <p:cNvSpPr>
            <a:spLocks noGrp="1"/>
          </p:cNvSpPr>
          <p:nvPr>
            <p:ph type="title"/>
          </p:nvPr>
        </p:nvSpPr>
        <p:spPr>
          <a:xfrm>
            <a:off x="804672" y="2844368"/>
            <a:ext cx="5928360" cy="1188720"/>
          </a:xfrm>
          <a:solidFill>
            <a:schemeClr val="bg1">
              <a:alpha val="80000"/>
            </a:schemeClr>
          </a:solidFill>
          <a:ln>
            <a:solidFill>
              <a:schemeClr val="tx1">
                <a:lumMod val="75000"/>
                <a:lumOff val="25000"/>
              </a:schemeClr>
            </a:solidFill>
          </a:ln>
        </p:spPr>
        <p:txBody>
          <a:bodyPr>
            <a:normAutofit/>
          </a:bodyPr>
          <a:lstStyle/>
          <a:p>
            <a:r>
              <a:rPr lang="nl-NL">
                <a:solidFill>
                  <a:schemeClr val="tx1">
                    <a:lumMod val="85000"/>
                    <a:lumOff val="15000"/>
                  </a:schemeClr>
                </a:solidFill>
              </a:rPr>
              <a:t>Hoofdgroepen</a:t>
            </a:r>
            <a:endParaRPr lang="en-US">
              <a:solidFill>
                <a:schemeClr val="tx1">
                  <a:lumMod val="85000"/>
                  <a:lumOff val="15000"/>
                </a:schemeClr>
              </a:solidFill>
            </a:endParaRPr>
          </a:p>
        </p:txBody>
      </p:sp>
      <p:sp>
        <p:nvSpPr>
          <p:cNvPr id="11" name="Rectangle 10">
            <a:extLst>
              <a:ext uri="{FF2B5EF4-FFF2-40B4-BE49-F238E27FC236}">
                <a16:creationId xmlns:a16="http://schemas.microsoft.com/office/drawing/2014/main" id="{9291BAA3-FE23-4A48-BA9E-EF0D56A83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242273" y="973600"/>
            <a:ext cx="3374136" cy="4924280"/>
          </a:xfrm>
        </p:spPr>
        <p:txBody>
          <a:bodyPr anchor="ctr">
            <a:normAutofit/>
          </a:bodyPr>
          <a:lstStyle/>
          <a:p>
            <a:r>
              <a:rPr lang="nl-NL">
                <a:solidFill>
                  <a:srgbClr val="FFFFFF"/>
                </a:solidFill>
              </a:rPr>
              <a:t>Hoofgroepen zijn een verzameling van verschillende medicijnen met als overeenkomst dat ze een soortgelijke werking hebben.</a:t>
            </a:r>
          </a:p>
          <a:p>
            <a:pPr marL="0" indent="0">
              <a:buNone/>
            </a:pPr>
            <a:endParaRPr lang="nl-NL">
              <a:solidFill>
                <a:srgbClr val="FFFFFF"/>
              </a:solidFill>
            </a:endParaRPr>
          </a:p>
          <a:p>
            <a:r>
              <a:rPr lang="nl-NL">
                <a:solidFill>
                  <a:srgbClr val="FFFFFF"/>
                </a:solidFill>
              </a:rPr>
              <a:t>Voor een bepaald ziektebeeld of aandoening zijn er verschillende medicijnen beschikbaar die over het algemeen de zelfde werking hebben.</a:t>
            </a:r>
          </a:p>
          <a:p>
            <a:pPr marL="0" indent="0">
              <a:buNone/>
            </a:pPr>
            <a:endParaRPr lang="nl-NL">
              <a:solidFill>
                <a:srgbClr val="FFFFFF"/>
              </a:solidFill>
            </a:endParaRPr>
          </a:p>
        </p:txBody>
      </p:sp>
    </p:spTree>
    <p:extLst>
      <p:ext uri="{BB962C8B-B14F-4D97-AF65-F5344CB8AC3E}">
        <p14:creationId xmlns:p14="http://schemas.microsoft.com/office/powerpoint/2010/main" val="369651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00672" y="978776"/>
            <a:ext cx="4486656" cy="1174991"/>
          </a:xfrm>
        </p:spPr>
        <p:txBody>
          <a:bodyPr>
            <a:normAutofit/>
          </a:bodyPr>
          <a:lstStyle/>
          <a:p>
            <a:r>
              <a:rPr lang="nl-NL" sz="1900"/>
              <a:t>Overzicht van hoofdgroepen die worden behandelt</a:t>
            </a:r>
            <a:endParaRPr lang="en-US" sz="1900"/>
          </a:p>
        </p:txBody>
      </p:sp>
      <p:pic>
        <p:nvPicPr>
          <p:cNvPr id="5" name="Picture 4" descr="Close-up van ongeopende blisterverpakkingen voor pillen">
            <a:extLst>
              <a:ext uri="{FF2B5EF4-FFF2-40B4-BE49-F238E27FC236}">
                <a16:creationId xmlns:a16="http://schemas.microsoft.com/office/drawing/2014/main" id="{44F2AFDC-65B1-17BD-0716-791ED362F337}"/>
              </a:ext>
            </a:extLst>
          </p:cNvPr>
          <p:cNvPicPr>
            <a:picLocks noChangeAspect="1"/>
          </p:cNvPicPr>
          <p:nvPr/>
        </p:nvPicPr>
        <p:blipFill rotWithShape="1">
          <a:blip r:embed="rId2"/>
          <a:srcRect l="23849" r="17797"/>
          <a:stretch/>
        </p:blipFill>
        <p:spPr>
          <a:xfrm>
            <a:off x="20" y="10"/>
            <a:ext cx="6086621" cy="6857990"/>
          </a:xfrm>
          <a:prstGeom prst="rect">
            <a:avLst/>
          </a:prstGeom>
        </p:spPr>
      </p:pic>
      <p:sp>
        <p:nvSpPr>
          <p:cNvPr id="3" name="Tijdelijke aanduiding voor inhoud 2"/>
          <p:cNvSpPr>
            <a:spLocks noGrp="1"/>
          </p:cNvSpPr>
          <p:nvPr>
            <p:ph idx="1"/>
          </p:nvPr>
        </p:nvSpPr>
        <p:spPr>
          <a:xfrm>
            <a:off x="6900672" y="2640692"/>
            <a:ext cx="4486656" cy="3255252"/>
          </a:xfrm>
        </p:spPr>
        <p:txBody>
          <a:bodyPr>
            <a:normAutofit/>
          </a:bodyPr>
          <a:lstStyle/>
          <a:p>
            <a:r>
              <a:rPr lang="nl-NL" dirty="0"/>
              <a:t>Antibiotica</a:t>
            </a:r>
          </a:p>
          <a:p>
            <a:r>
              <a:rPr lang="nl-NL" dirty="0"/>
              <a:t>Anti epileptica</a:t>
            </a:r>
          </a:p>
          <a:p>
            <a:r>
              <a:rPr lang="nl-NL" dirty="0"/>
              <a:t>Laxantia</a:t>
            </a:r>
          </a:p>
          <a:p>
            <a:r>
              <a:rPr lang="nl-NL" dirty="0"/>
              <a:t>Luchtwegmedicatie</a:t>
            </a:r>
          </a:p>
          <a:p>
            <a:r>
              <a:rPr lang="nl-NL" dirty="0"/>
              <a:t>Psychofarmaca</a:t>
            </a:r>
          </a:p>
          <a:p>
            <a:r>
              <a:rPr lang="nl-NL" dirty="0"/>
              <a:t>Anti coagulatie</a:t>
            </a:r>
          </a:p>
          <a:p>
            <a:r>
              <a:rPr lang="nl-NL" dirty="0"/>
              <a:t>Insuline </a:t>
            </a:r>
          </a:p>
          <a:p>
            <a:endParaRPr lang="en-US" dirty="0"/>
          </a:p>
        </p:txBody>
      </p:sp>
    </p:spTree>
    <p:extLst>
      <p:ext uri="{BB962C8B-B14F-4D97-AF65-F5344CB8AC3E}">
        <p14:creationId xmlns:p14="http://schemas.microsoft.com/office/powerpoint/2010/main" val="163696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5496" y="978776"/>
            <a:ext cx="5925310" cy="1174991"/>
          </a:xfrm>
        </p:spPr>
        <p:txBody>
          <a:bodyPr>
            <a:normAutofit/>
          </a:bodyPr>
          <a:lstStyle/>
          <a:p>
            <a:r>
              <a:rPr lang="nl-NL" sz="2400"/>
              <a:t>Antibiotica</a:t>
            </a:r>
            <a:endParaRPr lang="en-US" sz="2400"/>
          </a:p>
        </p:txBody>
      </p:sp>
      <p:pic>
        <p:nvPicPr>
          <p:cNvPr id="5" name="Picture 4" descr="Onderzoeker die de groei in een petrischaaltje bekijkt">
            <a:extLst>
              <a:ext uri="{FF2B5EF4-FFF2-40B4-BE49-F238E27FC236}">
                <a16:creationId xmlns:a16="http://schemas.microsoft.com/office/drawing/2014/main" id="{5B4803D7-4631-E50E-E6D8-816DCAD9AC3D}"/>
              </a:ext>
            </a:extLst>
          </p:cNvPr>
          <p:cNvPicPr>
            <a:picLocks noChangeAspect="1"/>
          </p:cNvPicPr>
          <p:nvPr/>
        </p:nvPicPr>
        <p:blipFill rotWithShape="1">
          <a:blip r:embed="rId2"/>
          <a:srcRect l="26565" r="28104" b="-1"/>
          <a:stretch/>
        </p:blipFill>
        <p:spPr>
          <a:xfrm>
            <a:off x="20" y="10"/>
            <a:ext cx="4657325" cy="6857990"/>
          </a:xfrm>
          <a:prstGeom prst="rect">
            <a:avLst/>
          </a:prstGeom>
        </p:spPr>
      </p:pic>
      <p:sp>
        <p:nvSpPr>
          <p:cNvPr id="3" name="Tijdelijke aanduiding voor inhoud 2"/>
          <p:cNvSpPr>
            <a:spLocks noGrp="1"/>
          </p:cNvSpPr>
          <p:nvPr>
            <p:ph idx="1"/>
          </p:nvPr>
        </p:nvSpPr>
        <p:spPr>
          <a:xfrm>
            <a:off x="5445496" y="2640692"/>
            <a:ext cx="5925310" cy="3255252"/>
          </a:xfrm>
        </p:spPr>
        <p:txBody>
          <a:bodyPr>
            <a:normAutofit lnSpcReduction="10000"/>
          </a:bodyPr>
          <a:lstStyle/>
          <a:p>
            <a:pPr marL="0" indent="0">
              <a:lnSpc>
                <a:spcPct val="90000"/>
              </a:lnSpc>
              <a:buNone/>
            </a:pPr>
            <a:r>
              <a:rPr lang="nl-NL" sz="1500" dirty="0"/>
              <a:t>Indicatie:  Antibiotica wordt gegeven bij een infectie door </a:t>
            </a:r>
          </a:p>
          <a:p>
            <a:pPr marL="0" indent="0">
              <a:lnSpc>
                <a:spcPct val="90000"/>
              </a:lnSpc>
              <a:buNone/>
            </a:pPr>
            <a:r>
              <a:rPr lang="nl-NL" sz="1500" dirty="0"/>
              <a:t>               Micro Organismen (bacteriën)</a:t>
            </a:r>
          </a:p>
          <a:p>
            <a:pPr marL="0" indent="0">
              <a:lnSpc>
                <a:spcPct val="90000"/>
              </a:lnSpc>
              <a:buNone/>
            </a:pPr>
            <a:endParaRPr lang="nl-NL" sz="1500" dirty="0"/>
          </a:p>
          <a:p>
            <a:pPr marL="0" indent="0">
              <a:lnSpc>
                <a:spcPct val="90000"/>
              </a:lnSpc>
              <a:buNone/>
            </a:pPr>
            <a:r>
              <a:rPr lang="nl-NL" sz="1500" dirty="0"/>
              <a:t>Smal spectrum: werkzaam op een (kleine) groep Micro Organismen</a:t>
            </a:r>
          </a:p>
          <a:p>
            <a:pPr marL="0" indent="0">
              <a:lnSpc>
                <a:spcPct val="90000"/>
              </a:lnSpc>
              <a:buNone/>
            </a:pPr>
            <a:r>
              <a:rPr lang="nl-NL" sz="1500" dirty="0"/>
              <a:t>Breed spectrum: werkzaam op meerdere groepen Micro Organismen</a:t>
            </a:r>
          </a:p>
          <a:p>
            <a:pPr>
              <a:lnSpc>
                <a:spcPct val="90000"/>
              </a:lnSpc>
              <a:buFont typeface="Wingdings" panose="05000000000000000000" pitchFamily="2" charset="2"/>
              <a:buChar char="v"/>
            </a:pPr>
            <a:endParaRPr lang="nl-NL" sz="1500" dirty="0"/>
          </a:p>
          <a:p>
            <a:pPr marL="0" indent="0">
              <a:lnSpc>
                <a:spcPct val="90000"/>
              </a:lnSpc>
              <a:buNone/>
            </a:pPr>
            <a:r>
              <a:rPr lang="nl-NL" sz="1500" dirty="0"/>
              <a:t>Bijwerkingen: Allergische Reactie</a:t>
            </a:r>
          </a:p>
          <a:p>
            <a:pPr marL="0" indent="0">
              <a:lnSpc>
                <a:spcPct val="90000"/>
              </a:lnSpc>
              <a:buNone/>
            </a:pPr>
            <a:r>
              <a:rPr lang="nl-NL" sz="1500" dirty="0"/>
              <a:t> 	  Misselijkheid/Braken/Diarree</a:t>
            </a:r>
          </a:p>
          <a:p>
            <a:pPr>
              <a:lnSpc>
                <a:spcPct val="90000"/>
              </a:lnSpc>
              <a:buFont typeface="Wingdings" panose="05000000000000000000" pitchFamily="2" charset="2"/>
              <a:buChar char="v"/>
            </a:pPr>
            <a:endParaRPr lang="nl-NL" sz="1500" dirty="0"/>
          </a:p>
          <a:p>
            <a:pPr marL="0" indent="0">
              <a:lnSpc>
                <a:spcPct val="90000"/>
              </a:lnSpc>
              <a:buNone/>
            </a:pPr>
            <a:r>
              <a:rPr lang="nl-NL" sz="1500" dirty="0"/>
              <a:t>Voorbeelden: Amoxicilline, </a:t>
            </a:r>
            <a:r>
              <a:rPr lang="nl-NL" sz="1500" dirty="0" err="1"/>
              <a:t>Dalacin</a:t>
            </a:r>
            <a:r>
              <a:rPr lang="nl-NL" sz="1500" dirty="0"/>
              <a:t>, </a:t>
            </a:r>
            <a:r>
              <a:rPr lang="nl-NL" sz="1500" dirty="0" err="1"/>
              <a:t>Gentamicyne</a:t>
            </a:r>
            <a:r>
              <a:rPr lang="nl-NL" sz="1500" dirty="0"/>
              <a:t>, </a:t>
            </a:r>
            <a:r>
              <a:rPr lang="nl-NL" sz="1500" dirty="0" err="1"/>
              <a:t>Ciproxin</a:t>
            </a:r>
            <a:r>
              <a:rPr lang="nl-NL" sz="1500" dirty="0"/>
              <a:t> etc.</a:t>
            </a:r>
          </a:p>
          <a:p>
            <a:pPr>
              <a:lnSpc>
                <a:spcPct val="90000"/>
              </a:lnSpc>
            </a:pPr>
            <a:endParaRPr lang="en-US" sz="1500" dirty="0"/>
          </a:p>
        </p:txBody>
      </p:sp>
    </p:spTree>
    <p:extLst>
      <p:ext uri="{BB962C8B-B14F-4D97-AF65-F5344CB8AC3E}">
        <p14:creationId xmlns:p14="http://schemas.microsoft.com/office/powerpoint/2010/main" val="93322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00672" y="978776"/>
            <a:ext cx="4486656" cy="1174991"/>
          </a:xfrm>
        </p:spPr>
        <p:txBody>
          <a:bodyPr>
            <a:normAutofit/>
          </a:bodyPr>
          <a:lstStyle/>
          <a:p>
            <a:r>
              <a:rPr lang="nl-NL" sz="2400"/>
              <a:t>Specifieke aandachtspunten:</a:t>
            </a:r>
            <a:endParaRPr lang="en-US" sz="2400"/>
          </a:p>
        </p:txBody>
      </p:sp>
      <p:pic>
        <p:nvPicPr>
          <p:cNvPr id="5" name="Picture 4" descr="Diverse pillen en capsules">
            <a:extLst>
              <a:ext uri="{FF2B5EF4-FFF2-40B4-BE49-F238E27FC236}">
                <a16:creationId xmlns:a16="http://schemas.microsoft.com/office/drawing/2014/main" id="{63422D13-FEC9-816A-B06A-902167A57E39}"/>
              </a:ext>
            </a:extLst>
          </p:cNvPr>
          <p:cNvPicPr>
            <a:picLocks noChangeAspect="1"/>
          </p:cNvPicPr>
          <p:nvPr/>
        </p:nvPicPr>
        <p:blipFill rotWithShape="1">
          <a:blip r:embed="rId2"/>
          <a:srcRect l="10351" r="30406" b="-1"/>
          <a:stretch/>
        </p:blipFill>
        <p:spPr>
          <a:xfrm>
            <a:off x="20" y="10"/>
            <a:ext cx="6086621" cy="6857990"/>
          </a:xfrm>
          <a:prstGeom prst="rect">
            <a:avLst/>
          </a:prstGeom>
        </p:spPr>
      </p:pic>
      <p:sp>
        <p:nvSpPr>
          <p:cNvPr id="3" name="Tijdelijke aanduiding voor inhoud 2"/>
          <p:cNvSpPr>
            <a:spLocks noGrp="1"/>
          </p:cNvSpPr>
          <p:nvPr>
            <p:ph idx="1"/>
          </p:nvPr>
        </p:nvSpPr>
        <p:spPr>
          <a:xfrm>
            <a:off x="6900672" y="2640692"/>
            <a:ext cx="4486656" cy="3255252"/>
          </a:xfrm>
        </p:spPr>
        <p:txBody>
          <a:bodyPr>
            <a:normAutofit/>
          </a:bodyPr>
          <a:lstStyle/>
          <a:p>
            <a:pPr>
              <a:lnSpc>
                <a:spcPct val="90000"/>
              </a:lnSpc>
            </a:pPr>
            <a:r>
              <a:rPr lang="nl-NL" sz="1500" dirty="0"/>
              <a:t>Een antibiotica kuur moet altijd in zijn geheel worden afgemaakt. Dit om resistentie (ongevoeligheid) te beperken. Ook al zijn de klachten verdwenen!</a:t>
            </a:r>
          </a:p>
          <a:p>
            <a:pPr>
              <a:lnSpc>
                <a:spcPct val="90000"/>
              </a:lnSpc>
            </a:pPr>
            <a:r>
              <a:rPr lang="nl-NL" sz="1500" dirty="0"/>
              <a:t>Kijk goed of de antibiotica samen met eten mag worden ingenomen. De meeste moeten op een lege maag worden ingenomen.</a:t>
            </a:r>
          </a:p>
          <a:p>
            <a:pPr>
              <a:lnSpc>
                <a:spcPct val="90000"/>
              </a:lnSpc>
            </a:pPr>
            <a:r>
              <a:rPr lang="nl-NL" sz="1500" dirty="0"/>
              <a:t>Omdat de antibiotica ALLE bacteriën aanvalt (dus ook die je eigenlijk nodig hebt in bijv. je darmen) komt het steeds vaker voor om tijdens een antibioticakuur ook PRO </a:t>
            </a:r>
            <a:r>
              <a:rPr lang="nl-NL" sz="1500" dirty="0" err="1"/>
              <a:t>biotica</a:t>
            </a:r>
            <a:r>
              <a:rPr lang="nl-NL" sz="1500" dirty="0"/>
              <a:t> te gebruiken. Deze afweging is aan de voorschrijvend arts. Maar in geval van misselijkheid en diarree zeker een overweging waard. </a:t>
            </a:r>
            <a:endParaRPr lang="en-US" sz="1500" dirty="0"/>
          </a:p>
        </p:txBody>
      </p:sp>
    </p:spTree>
    <p:extLst>
      <p:ext uri="{BB962C8B-B14F-4D97-AF65-F5344CB8AC3E}">
        <p14:creationId xmlns:p14="http://schemas.microsoft.com/office/powerpoint/2010/main" val="8439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nl-NL" sz="2300">
                <a:solidFill>
                  <a:srgbClr val="FFFFFF"/>
                </a:solidFill>
              </a:rPr>
              <a:t>Analgetica (pijnstillers)</a:t>
            </a:r>
            <a:endParaRPr lang="en-US" sz="2300">
              <a:solidFill>
                <a:srgbClr val="FFFFFF"/>
              </a:solidFill>
            </a:endParaRPr>
          </a:p>
        </p:txBody>
      </p:sp>
      <p:sp>
        <p:nvSpPr>
          <p:cNvPr id="3" name="Tijdelijke aanduiding voor inhoud 2"/>
          <p:cNvSpPr>
            <a:spLocks noGrp="1"/>
          </p:cNvSpPr>
          <p:nvPr>
            <p:ph idx="1"/>
          </p:nvPr>
        </p:nvSpPr>
        <p:spPr>
          <a:xfrm>
            <a:off x="5591695" y="1402080"/>
            <a:ext cx="5320696" cy="4053840"/>
          </a:xfrm>
        </p:spPr>
        <p:txBody>
          <a:bodyPr anchor="ctr">
            <a:normAutofit/>
          </a:bodyPr>
          <a:lstStyle/>
          <a:p>
            <a:pPr marL="0" indent="0">
              <a:lnSpc>
                <a:spcPct val="90000"/>
              </a:lnSpc>
              <a:buNone/>
            </a:pPr>
            <a:r>
              <a:rPr lang="nl-NL" sz="1500" dirty="0"/>
              <a:t>Pijnstillers die worden gegeven bij acute of chronische pijn. </a:t>
            </a:r>
          </a:p>
          <a:p>
            <a:pPr marL="0" indent="0">
              <a:lnSpc>
                <a:spcPct val="90000"/>
              </a:lnSpc>
              <a:buNone/>
            </a:pPr>
            <a:r>
              <a:rPr lang="nl-NL" sz="1500" dirty="0"/>
              <a:t>Verschillende soorten pijnstillers:</a:t>
            </a:r>
          </a:p>
          <a:p>
            <a:pPr>
              <a:lnSpc>
                <a:spcPct val="90000"/>
              </a:lnSpc>
            </a:pPr>
            <a:r>
              <a:rPr lang="nl-NL" sz="1500" b="1" u="sng" dirty="0"/>
              <a:t>Paracetamol</a:t>
            </a:r>
            <a:br>
              <a:rPr lang="nl-NL" sz="1500" b="1" dirty="0"/>
            </a:br>
            <a:r>
              <a:rPr lang="nl-NL" sz="1500" dirty="0"/>
              <a:t>Pijnstillend, koortsverlagend </a:t>
            </a:r>
          </a:p>
          <a:p>
            <a:pPr>
              <a:lnSpc>
                <a:spcPct val="90000"/>
              </a:lnSpc>
            </a:pPr>
            <a:r>
              <a:rPr lang="nl-NL" sz="1500" b="1" u="sng" dirty="0" err="1"/>
              <a:t>NSAID’s</a:t>
            </a:r>
            <a:endParaRPr lang="nl-NL" sz="1500" b="1" u="sng" dirty="0"/>
          </a:p>
          <a:p>
            <a:pPr marL="0" indent="0">
              <a:lnSpc>
                <a:spcPct val="90000"/>
              </a:lnSpc>
              <a:buNone/>
            </a:pPr>
            <a:r>
              <a:rPr lang="nl-NL" sz="1500" dirty="0"/>
              <a:t>NSAID staat voor non-</a:t>
            </a:r>
            <a:r>
              <a:rPr lang="nl-NL" sz="1500" dirty="0" err="1"/>
              <a:t>steroidal</a:t>
            </a:r>
            <a:r>
              <a:rPr lang="nl-NL" sz="1500" dirty="0"/>
              <a:t> anti-</a:t>
            </a:r>
            <a:r>
              <a:rPr lang="nl-NL" sz="1500" dirty="0" err="1"/>
              <a:t>inflammatory</a:t>
            </a:r>
            <a:r>
              <a:rPr lang="nl-NL" sz="1500" dirty="0"/>
              <a:t> drugs. Dit is een ontstekingsremmend geneesmiddel. Voorbeelden: Ibuprofen, </a:t>
            </a:r>
            <a:r>
              <a:rPr lang="nl-NL" sz="1500" dirty="0" err="1"/>
              <a:t>Diclofenac</a:t>
            </a:r>
            <a:r>
              <a:rPr lang="nl-NL" sz="1500" dirty="0"/>
              <a:t> en </a:t>
            </a:r>
            <a:r>
              <a:rPr lang="nl-NL" sz="1500" dirty="0" err="1"/>
              <a:t>Naproxen</a:t>
            </a:r>
            <a:r>
              <a:rPr lang="nl-NL" sz="1500" dirty="0"/>
              <a:t>.</a:t>
            </a:r>
          </a:p>
          <a:p>
            <a:pPr>
              <a:lnSpc>
                <a:spcPct val="90000"/>
              </a:lnSpc>
            </a:pPr>
            <a:r>
              <a:rPr lang="nl-NL" sz="1500" b="1" u="sng" dirty="0"/>
              <a:t>Opioïden</a:t>
            </a:r>
          </a:p>
          <a:p>
            <a:pPr marL="0" indent="0">
              <a:lnSpc>
                <a:spcPct val="90000"/>
              </a:lnSpc>
              <a:buNone/>
            </a:pPr>
            <a:r>
              <a:rPr lang="nl-NL" sz="1500" dirty="0"/>
              <a:t>Pijnstillers gebaseerd op stoffen afkomstig uit Opium.                                                                                                                                                               Voorbeeld: Morfine, Codeïne, </a:t>
            </a:r>
            <a:r>
              <a:rPr lang="nl-NL" sz="1500" dirty="0" err="1"/>
              <a:t>Fentanyl</a:t>
            </a:r>
            <a:r>
              <a:rPr lang="nl-NL" sz="1500" dirty="0"/>
              <a:t>, Pethidine, </a:t>
            </a:r>
            <a:r>
              <a:rPr lang="nl-NL" sz="1500" dirty="0" err="1"/>
              <a:t>Tramadol</a:t>
            </a:r>
            <a:r>
              <a:rPr lang="nl-NL" sz="1500" dirty="0"/>
              <a:t> of </a:t>
            </a:r>
            <a:r>
              <a:rPr lang="nl-NL" sz="1500" dirty="0" err="1"/>
              <a:t>Oxycontin</a:t>
            </a:r>
            <a:r>
              <a:rPr lang="nl-NL" sz="1500" dirty="0"/>
              <a:t>/</a:t>
            </a:r>
            <a:r>
              <a:rPr lang="nl-NL" sz="1500" dirty="0" err="1"/>
              <a:t>Oxynorm</a:t>
            </a:r>
            <a:r>
              <a:rPr lang="nl-NL" sz="1500" dirty="0"/>
              <a:t>.  </a:t>
            </a:r>
            <a:r>
              <a:rPr lang="nl-NL" sz="1500" b="1" i="1" dirty="0"/>
              <a:t>(Deze middelen vallen onder de Opiumwet en hebben dus extra aandachtspunten).</a:t>
            </a:r>
          </a:p>
          <a:p>
            <a:pPr>
              <a:lnSpc>
                <a:spcPct val="90000"/>
              </a:lnSpc>
            </a:pPr>
            <a:endParaRPr lang="en-US" sz="1500" dirty="0"/>
          </a:p>
        </p:txBody>
      </p:sp>
    </p:spTree>
    <p:extLst>
      <p:ext uri="{BB962C8B-B14F-4D97-AF65-F5344CB8AC3E}">
        <p14:creationId xmlns:p14="http://schemas.microsoft.com/office/powerpoint/2010/main" val="166684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231136" y="467418"/>
            <a:ext cx="7729728" cy="1188720"/>
          </a:xfrm>
          <a:solidFill>
            <a:srgbClr val="FFFFFF"/>
          </a:solidFill>
        </p:spPr>
        <p:txBody>
          <a:bodyPr>
            <a:normAutofit/>
          </a:bodyPr>
          <a:lstStyle/>
          <a:p>
            <a:r>
              <a:rPr lang="nl-NL" dirty="0"/>
              <a:t>Specifieke aandachtspunten:</a:t>
            </a:r>
            <a:endParaRPr lang="en-US" dirty="0"/>
          </a:p>
        </p:txBody>
      </p:sp>
      <p:sp>
        <p:nvSpPr>
          <p:cNvPr id="3" name="Tijdelijke aanduiding voor inhoud 2"/>
          <p:cNvSpPr>
            <a:spLocks noGrp="1"/>
          </p:cNvSpPr>
          <p:nvPr>
            <p:ph idx="1"/>
          </p:nvPr>
        </p:nvSpPr>
        <p:spPr>
          <a:xfrm>
            <a:off x="1706062" y="2291262"/>
            <a:ext cx="8779512" cy="2879256"/>
          </a:xfrm>
        </p:spPr>
        <p:txBody>
          <a:bodyPr>
            <a:normAutofit/>
          </a:bodyPr>
          <a:lstStyle/>
          <a:p>
            <a:r>
              <a:rPr lang="nl-NL">
                <a:solidFill>
                  <a:srgbClr val="404040"/>
                </a:solidFill>
              </a:rPr>
              <a:t>Pijnstilling werkt het beste als het op vaste tijden verdeeld over de dag word gebruikt. (werkzame spiegels.)</a:t>
            </a:r>
          </a:p>
          <a:p>
            <a:r>
              <a:rPr lang="nl-NL">
                <a:solidFill>
                  <a:srgbClr val="404040"/>
                </a:solidFill>
              </a:rPr>
              <a:t>Wacht niet tot de cliënt pijn aangeeft maar dien het op de voorgeschreven tijden toe. Je wilt voorkomen dat de cliënt pijn krijgt.</a:t>
            </a:r>
          </a:p>
          <a:p>
            <a:r>
              <a:rPr lang="nl-NL">
                <a:solidFill>
                  <a:srgbClr val="404040"/>
                </a:solidFill>
              </a:rPr>
              <a:t>Opiaten zorgen voor obstipatie. Dus een laxeer middel zou dit kunnen voorkomen.</a:t>
            </a:r>
          </a:p>
          <a:p>
            <a:r>
              <a:rPr lang="nl-NL">
                <a:solidFill>
                  <a:srgbClr val="404040"/>
                </a:solidFill>
              </a:rPr>
              <a:t>Vraag regelmatig na hoe het met de pijn gaat. Soms kun je afbouwen maar soms heeft de cliënt meer of andere pijnstillers nodig. Gebruik hiervoor een hulpmiddel zoals een pijnscore om dit goed in kaart te kunnen brengen.</a:t>
            </a:r>
            <a:endParaRPr lang="en-US">
              <a:solidFill>
                <a:srgbClr val="404040"/>
              </a:solidFill>
            </a:endParaRPr>
          </a:p>
        </p:txBody>
      </p:sp>
    </p:spTree>
    <p:extLst>
      <p:ext uri="{BB962C8B-B14F-4D97-AF65-F5344CB8AC3E}">
        <p14:creationId xmlns:p14="http://schemas.microsoft.com/office/powerpoint/2010/main" val="65494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nl-NL" sz="1400">
                <a:solidFill>
                  <a:srgbClr val="FFFFFF"/>
                </a:solidFill>
              </a:rPr>
              <a:t>Laxantia (laxeermiddelen)</a:t>
            </a:r>
            <a:endParaRPr lang="en-US" sz="1400">
              <a:solidFill>
                <a:srgbClr val="FFFFFF"/>
              </a:solidFill>
            </a:endParaRPr>
          </a:p>
        </p:txBody>
      </p:sp>
      <p:sp>
        <p:nvSpPr>
          <p:cNvPr id="3" name="Tijdelijke aanduiding voor inhoud 2"/>
          <p:cNvSpPr>
            <a:spLocks noGrp="1"/>
          </p:cNvSpPr>
          <p:nvPr>
            <p:ph idx="1"/>
          </p:nvPr>
        </p:nvSpPr>
        <p:spPr>
          <a:xfrm>
            <a:off x="5591695" y="1402080"/>
            <a:ext cx="5769032" cy="4906356"/>
          </a:xfrm>
        </p:spPr>
        <p:txBody>
          <a:bodyPr anchor="ctr">
            <a:normAutofit/>
          </a:bodyPr>
          <a:lstStyle/>
          <a:p>
            <a:pPr marL="0" indent="0">
              <a:lnSpc>
                <a:spcPct val="90000"/>
              </a:lnSpc>
              <a:buNone/>
            </a:pPr>
            <a:r>
              <a:rPr lang="nl-NL" sz="1100" dirty="0"/>
              <a:t>Wordt gegeven bij obstipatie of het voorkomen van obstipatie.</a:t>
            </a:r>
          </a:p>
          <a:p>
            <a:pPr marL="0" indent="0">
              <a:lnSpc>
                <a:spcPct val="90000"/>
              </a:lnSpc>
              <a:buNone/>
            </a:pPr>
            <a:r>
              <a:rPr lang="nl-NL" sz="1100" dirty="0"/>
              <a:t>Werking (4 groepen):</a:t>
            </a:r>
          </a:p>
          <a:p>
            <a:pPr marL="0" indent="0">
              <a:lnSpc>
                <a:spcPct val="90000"/>
              </a:lnSpc>
              <a:buNone/>
            </a:pPr>
            <a:endParaRPr lang="nl-NL" sz="1100" dirty="0"/>
          </a:p>
          <a:p>
            <a:pPr>
              <a:lnSpc>
                <a:spcPct val="90000"/>
              </a:lnSpc>
            </a:pPr>
            <a:r>
              <a:rPr lang="nl-NL" sz="1100" dirty="0"/>
              <a:t> </a:t>
            </a:r>
            <a:r>
              <a:rPr lang="nl-NL" sz="1100" b="1" dirty="0"/>
              <a:t>Prikkelen van de darmwand </a:t>
            </a:r>
            <a:r>
              <a:rPr lang="nl-NL" sz="1100" dirty="0"/>
              <a:t>- stimuleren peristaltiek darmen</a:t>
            </a:r>
          </a:p>
          <a:p>
            <a:pPr marL="0" indent="0">
              <a:lnSpc>
                <a:spcPct val="90000"/>
              </a:lnSpc>
              <a:buNone/>
            </a:pPr>
            <a:r>
              <a:rPr lang="nl-NL" sz="1100" dirty="0"/>
              <a:t>  Voorbeeld: Bisacodyl, </a:t>
            </a:r>
            <a:r>
              <a:rPr lang="nl-NL" sz="1100" dirty="0" err="1"/>
              <a:t>Prunacolon</a:t>
            </a:r>
            <a:endParaRPr lang="nl-NL" sz="1100" dirty="0"/>
          </a:p>
          <a:p>
            <a:pPr>
              <a:lnSpc>
                <a:spcPct val="90000"/>
              </a:lnSpc>
            </a:pPr>
            <a:r>
              <a:rPr lang="nl-NL" sz="1100" dirty="0"/>
              <a:t> </a:t>
            </a:r>
            <a:r>
              <a:rPr lang="nl-NL" sz="1100" b="1" dirty="0" err="1"/>
              <a:t>Emollientia</a:t>
            </a:r>
            <a:r>
              <a:rPr lang="nl-NL" sz="1100" b="1" dirty="0"/>
              <a:t> </a:t>
            </a:r>
            <a:r>
              <a:rPr lang="nl-NL" sz="1100" dirty="0"/>
              <a:t>- </a:t>
            </a:r>
            <a:r>
              <a:rPr lang="nl-NL" sz="1100" dirty="0" err="1"/>
              <a:t>weekmakende</a:t>
            </a:r>
            <a:r>
              <a:rPr lang="nl-NL" sz="1100" dirty="0"/>
              <a:t> middelen, maken ontlasting zacht</a:t>
            </a:r>
          </a:p>
          <a:p>
            <a:pPr marL="0" indent="0">
              <a:lnSpc>
                <a:spcPct val="90000"/>
              </a:lnSpc>
              <a:buNone/>
            </a:pPr>
            <a:r>
              <a:rPr lang="nl-NL" sz="1100" dirty="0"/>
              <a:t>  Voorbeeld: Microlax, </a:t>
            </a:r>
            <a:r>
              <a:rPr lang="nl-NL" sz="1100" dirty="0" err="1"/>
              <a:t>Norgalax</a:t>
            </a:r>
            <a:endParaRPr lang="nl-NL" sz="1100" dirty="0"/>
          </a:p>
          <a:p>
            <a:pPr>
              <a:lnSpc>
                <a:spcPct val="90000"/>
              </a:lnSpc>
            </a:pPr>
            <a:r>
              <a:rPr lang="nl-NL" sz="1100" dirty="0"/>
              <a:t> </a:t>
            </a:r>
            <a:r>
              <a:rPr lang="nl-NL" sz="1100" b="1" dirty="0"/>
              <a:t>Osmotische werking</a:t>
            </a:r>
            <a:r>
              <a:rPr lang="nl-NL" sz="1100" dirty="0"/>
              <a:t> - Ontlasting houdt vocht vast, wordt daardoor soepel</a:t>
            </a:r>
          </a:p>
          <a:p>
            <a:pPr marL="0" indent="0">
              <a:lnSpc>
                <a:spcPct val="90000"/>
              </a:lnSpc>
              <a:buNone/>
            </a:pPr>
            <a:r>
              <a:rPr lang="nl-NL" sz="1100" dirty="0"/>
              <a:t>  Voorbeeld: Lactulose drank, Magnesiumoxide</a:t>
            </a:r>
          </a:p>
          <a:p>
            <a:pPr>
              <a:lnSpc>
                <a:spcPct val="90000"/>
              </a:lnSpc>
            </a:pPr>
            <a:r>
              <a:rPr lang="nl-NL" sz="1100" dirty="0"/>
              <a:t> </a:t>
            </a:r>
            <a:r>
              <a:rPr lang="nl-NL" sz="1100" b="1" dirty="0"/>
              <a:t>Volume vergrotende middelen </a:t>
            </a:r>
            <a:r>
              <a:rPr lang="nl-NL" sz="1100" dirty="0"/>
              <a:t>– zijn beter in staat tot opnemen van veel vocht,  maakt ontlasting soepel en stimuleert darmwand</a:t>
            </a:r>
          </a:p>
          <a:p>
            <a:pPr marL="0" indent="0">
              <a:lnSpc>
                <a:spcPct val="90000"/>
              </a:lnSpc>
              <a:buNone/>
            </a:pPr>
            <a:r>
              <a:rPr lang="nl-NL" sz="1100" dirty="0"/>
              <a:t>  Voorbeeld: Zemelen, </a:t>
            </a:r>
            <a:r>
              <a:rPr lang="nl-NL" sz="1100" dirty="0" err="1"/>
              <a:t>Movicolon</a:t>
            </a:r>
            <a:r>
              <a:rPr lang="nl-NL" sz="1100" dirty="0"/>
              <a:t> (</a:t>
            </a:r>
            <a:r>
              <a:rPr lang="nl-NL" sz="1100" dirty="0" err="1"/>
              <a:t>macrogol</a:t>
            </a:r>
            <a:r>
              <a:rPr lang="nl-NL" sz="1100" dirty="0"/>
              <a:t>), Metamucil</a:t>
            </a:r>
          </a:p>
          <a:p>
            <a:pPr marL="0" indent="0">
              <a:lnSpc>
                <a:spcPct val="90000"/>
              </a:lnSpc>
              <a:buNone/>
            </a:pPr>
            <a:endParaRPr lang="nl-NL" sz="1100" dirty="0"/>
          </a:p>
          <a:p>
            <a:pPr marL="0" indent="0">
              <a:lnSpc>
                <a:spcPct val="90000"/>
              </a:lnSpc>
              <a:buNone/>
            </a:pPr>
            <a:r>
              <a:rPr lang="nl-NL" sz="1100" dirty="0"/>
              <a:t>Als Indicatie: Darmspoeling (voor onderzoek/operatie)</a:t>
            </a:r>
          </a:p>
          <a:p>
            <a:pPr marL="0" indent="0">
              <a:lnSpc>
                <a:spcPct val="90000"/>
              </a:lnSpc>
              <a:buNone/>
            </a:pPr>
            <a:r>
              <a:rPr lang="nl-NL" sz="1100" dirty="0"/>
              <a:t>Voorbeeld: </a:t>
            </a:r>
            <a:r>
              <a:rPr lang="nl-NL" sz="1100" dirty="0" err="1"/>
              <a:t>Klean-Prep</a:t>
            </a:r>
            <a:r>
              <a:rPr lang="nl-NL" sz="1100" dirty="0"/>
              <a:t>, </a:t>
            </a:r>
            <a:r>
              <a:rPr lang="nl-NL" sz="1100" dirty="0" err="1"/>
              <a:t>Moviprep</a:t>
            </a:r>
            <a:r>
              <a:rPr lang="nl-NL" sz="1100" dirty="0"/>
              <a:t>, </a:t>
            </a:r>
            <a:r>
              <a:rPr lang="nl-NL" sz="1100" dirty="0" err="1"/>
              <a:t>Colofort</a:t>
            </a:r>
            <a:endParaRPr lang="nl-NL" sz="1100" dirty="0"/>
          </a:p>
          <a:p>
            <a:pPr>
              <a:lnSpc>
                <a:spcPct val="90000"/>
              </a:lnSpc>
            </a:pPr>
            <a:endParaRPr lang="en-US" sz="1100" dirty="0"/>
          </a:p>
        </p:txBody>
      </p:sp>
    </p:spTree>
    <p:extLst>
      <p:ext uri="{BB962C8B-B14F-4D97-AF65-F5344CB8AC3E}">
        <p14:creationId xmlns:p14="http://schemas.microsoft.com/office/powerpoint/2010/main" val="2094879269"/>
      </p:ext>
    </p:extLst>
  </p:cSld>
  <p:clrMapOvr>
    <a:masterClrMapping/>
  </p:clrMapOvr>
</p:sld>
</file>

<file path=ppt/theme/theme1.xml><?xml version="1.0" encoding="utf-8"?>
<a:theme xmlns:a="http://schemas.openxmlformats.org/drawingml/2006/main" name="Pakket">
  <a:themeElements>
    <a:clrScheme name="Pak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DE731FDD40104180269989E94CEB02" ma:contentTypeVersion="11" ma:contentTypeDescription="Een nieuw document maken." ma:contentTypeScope="" ma:versionID="73410eadde30e65c6671fee9963c5627">
  <xsd:schema xmlns:xsd="http://www.w3.org/2001/XMLSchema" xmlns:xs="http://www.w3.org/2001/XMLSchema" xmlns:p="http://schemas.microsoft.com/office/2006/metadata/properties" xmlns:ns3="51ac9fe2-a10e-4ecb-ba9f-61dcd17f4613" xmlns:ns4="ffa365aa-a5a1-4061-8976-9876bfda5924" targetNamespace="http://schemas.microsoft.com/office/2006/metadata/properties" ma:root="true" ma:fieldsID="286085323caf1fb0f10c6420bd5905bb" ns3:_="" ns4:_="">
    <xsd:import namespace="51ac9fe2-a10e-4ecb-ba9f-61dcd17f4613"/>
    <xsd:import namespace="ffa365aa-a5a1-4061-8976-9876bfda592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ac9fe2-a10e-4ecb-ba9f-61dcd17f46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a365aa-a5a1-4061-8976-9876bfda5924"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7CD20-888E-4F5A-A10B-FDD6AA7788C5}">
  <ds:schemaRefs>
    <ds:schemaRef ds:uri="ffa365aa-a5a1-4061-8976-9876bfda5924"/>
    <ds:schemaRef ds:uri="http://schemas.openxmlformats.org/package/2006/metadata/core-properties"/>
    <ds:schemaRef ds:uri="http://schemas.microsoft.com/office/infopath/2007/PartnerControls"/>
    <ds:schemaRef ds:uri="http://schemas.microsoft.com/office/2006/documentManagement/types"/>
    <ds:schemaRef ds:uri="51ac9fe2-a10e-4ecb-ba9f-61dcd17f4613"/>
    <ds:schemaRef ds:uri="http://purl.org/dc/elements/1.1/"/>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C9CB2E14-F75E-4486-A4A7-572DA72F868F}">
  <ds:schemaRefs>
    <ds:schemaRef ds:uri="http://schemas.microsoft.com/sharepoint/v3/contenttype/forms"/>
  </ds:schemaRefs>
</ds:datastoreItem>
</file>

<file path=customXml/itemProps3.xml><?xml version="1.0" encoding="utf-8"?>
<ds:datastoreItem xmlns:ds="http://schemas.openxmlformats.org/officeDocument/2006/customXml" ds:itemID="{B4BD0E10-59D0-44D4-B288-FC96037EA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ac9fe2-a10e-4ecb-ba9f-61dcd17f4613"/>
    <ds:schemaRef ds:uri="ffa365aa-a5a1-4061-8976-9876bfda5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TM10001115[[fn=Pakket]]</Template>
  <TotalTime>217</TotalTime>
  <Words>1269</Words>
  <Application>Microsoft Office PowerPoint</Application>
  <PresentationFormat>Breedbeeld</PresentationFormat>
  <Paragraphs>121</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Gill Sans MT</vt:lpstr>
      <vt:lpstr>Wingdings</vt:lpstr>
      <vt:lpstr>Pakket</vt:lpstr>
      <vt:lpstr>Les 2  Medicatie hoofdgroepen</vt:lpstr>
      <vt:lpstr>Inleiding</vt:lpstr>
      <vt:lpstr>Hoofdgroepen</vt:lpstr>
      <vt:lpstr>Overzicht van hoofdgroepen die worden behandelt</vt:lpstr>
      <vt:lpstr>Antibiotica</vt:lpstr>
      <vt:lpstr>Specifieke aandachtspunten:</vt:lpstr>
      <vt:lpstr>Analgetica (pijnstillers)</vt:lpstr>
      <vt:lpstr>Specifieke aandachtspunten:</vt:lpstr>
      <vt:lpstr>Laxantia (laxeermiddelen)</vt:lpstr>
      <vt:lpstr>Specifieke aandachtspunten:</vt:lpstr>
      <vt:lpstr>Pauze (5 minuten)</vt:lpstr>
      <vt:lpstr>Medicatie voor de luchtwegen fragment over medicatie luchtwegen</vt:lpstr>
      <vt:lpstr>Specifieke aandachtspunten:</vt:lpstr>
      <vt:lpstr>Psychofarmaca</vt:lpstr>
      <vt:lpstr>Specifieke aandachtspunten:</vt:lpstr>
      <vt:lpstr>Anti coagulatie middelen (bloedverdunners)</vt:lpstr>
      <vt:lpstr>Specifieke aandachtspunten:</vt:lpstr>
      <vt:lpstr>Anti epileptica</vt:lpstr>
      <vt:lpstr>Specifieke aandachtspunten:</vt:lpstr>
      <vt:lpstr>Insuline </vt:lpstr>
      <vt:lpstr>Specifieke aandachtspunten:</vt:lpstr>
      <vt:lpstr>Zoek de app FK op en installeer op je mobiel</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2 Medicatiehoofdgroepen</dc:title>
  <dc:creator>Erik van Beenen</dc:creator>
  <cp:lastModifiedBy>Janny Schinkel</cp:lastModifiedBy>
  <cp:revision>16</cp:revision>
  <dcterms:created xsi:type="dcterms:W3CDTF">2020-05-20T08:44:46Z</dcterms:created>
  <dcterms:modified xsi:type="dcterms:W3CDTF">2023-05-24T10:02:37Z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0x0101009DDE731FDD40104180269989E94CEB02</vt:lpwstr>
  </property>
</Properties>
</file>